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7" r:id="rId2"/>
    <p:sldId id="346" r:id="rId3"/>
    <p:sldId id="289" r:id="rId4"/>
    <p:sldId id="290" r:id="rId5"/>
    <p:sldId id="291" r:id="rId6"/>
    <p:sldId id="292" r:id="rId7"/>
    <p:sldId id="293" r:id="rId8"/>
    <p:sldId id="294" r:id="rId9"/>
    <p:sldId id="295" r:id="rId10"/>
    <p:sldId id="268" r:id="rId11"/>
    <p:sldId id="296" r:id="rId12"/>
    <p:sldId id="297" r:id="rId13"/>
    <p:sldId id="298" r:id="rId14"/>
    <p:sldId id="299" r:id="rId15"/>
    <p:sldId id="300" r:id="rId16"/>
    <p:sldId id="301" r:id="rId17"/>
    <p:sldId id="302" r:id="rId18"/>
    <p:sldId id="303" r:id="rId19"/>
    <p:sldId id="304" r:id="rId20"/>
    <p:sldId id="279" r:id="rId21"/>
    <p:sldId id="305" r:id="rId22"/>
    <p:sldId id="306" r:id="rId23"/>
    <p:sldId id="307" r:id="rId24"/>
    <p:sldId id="308" r:id="rId25"/>
    <p:sldId id="309" r:id="rId26"/>
    <p:sldId id="273" r:id="rId27"/>
    <p:sldId id="310" r:id="rId28"/>
    <p:sldId id="311" r:id="rId29"/>
    <p:sldId id="312" r:id="rId30"/>
    <p:sldId id="313" r:id="rId31"/>
    <p:sldId id="314" r:id="rId32"/>
    <p:sldId id="315" r:id="rId33"/>
    <p:sldId id="347" r:id="rId34"/>
    <p:sldId id="274" r:id="rId35"/>
    <p:sldId id="281" r:id="rId36"/>
    <p:sldId id="282" r:id="rId37"/>
    <p:sldId id="283" r:id="rId38"/>
    <p:sldId id="284" r:id="rId39"/>
    <p:sldId id="285" r:id="rId40"/>
    <p:sldId id="286" r:id="rId41"/>
    <p:sldId id="348" r:id="rId42"/>
    <p:sldId id="317" r:id="rId43"/>
    <p:sldId id="318" r:id="rId44"/>
    <p:sldId id="319" r:id="rId45"/>
    <p:sldId id="320" r:id="rId46"/>
    <p:sldId id="321" r:id="rId47"/>
    <p:sldId id="322" r:id="rId48"/>
    <p:sldId id="323" r:id="rId49"/>
    <p:sldId id="324" r:id="rId50"/>
    <p:sldId id="349" r:id="rId51"/>
    <p:sldId id="335" r:id="rId52"/>
    <p:sldId id="336" r:id="rId53"/>
    <p:sldId id="337" r:id="rId54"/>
    <p:sldId id="338" r:id="rId55"/>
    <p:sldId id="339" r:id="rId56"/>
    <p:sldId id="340" r:id="rId57"/>
    <p:sldId id="341" r:id="rId58"/>
    <p:sldId id="342" r:id="rId59"/>
    <p:sldId id="343" r:id="rId60"/>
    <p:sldId id="344" r:id="rId61"/>
    <p:sldId id="345" r:id="rId62"/>
    <p:sldId id="266" r:id="rId63"/>
    <p:sldId id="350" r:id="rId64"/>
    <p:sldId id="351" r:id="rId65"/>
    <p:sldId id="352" r:id="rId66"/>
    <p:sldId id="353" r:id="rId67"/>
    <p:sldId id="354" r:id="rId6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A8DF1-3FAC-3A4C-A0D2-9DB1AEFC9F01}" v="6" dt="2023-03-14T00:50:14.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84558"/>
  </p:normalViewPr>
  <p:slideViewPr>
    <p:cSldViewPr snapToGrid="0" snapToObjects="1">
      <p:cViewPr varScale="1">
        <p:scale>
          <a:sx n="86" d="100"/>
          <a:sy n="86" d="100"/>
        </p:scale>
        <p:origin x="21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4031E4D5-A7D5-474B-982A-87B5166F5B35}"/>
    <pc:docChg chg="addSld modSld">
      <pc:chgData name="AMAR ANWAR" userId="c1720d63-2acc-4633-aa0b-51ca7356e534" providerId="ADAL" clId="{4031E4D5-A7D5-474B-982A-87B5166F5B35}" dt="2023-02-07T07:09:10.502" v="2"/>
      <pc:docMkLst>
        <pc:docMk/>
      </pc:docMkLst>
      <pc:sldChg chg="add">
        <pc:chgData name="AMAR ANWAR" userId="c1720d63-2acc-4633-aa0b-51ca7356e534" providerId="ADAL" clId="{4031E4D5-A7D5-474B-982A-87B5166F5B35}" dt="2023-02-07T07:07:53.691" v="0"/>
        <pc:sldMkLst>
          <pc:docMk/>
          <pc:sldMk cId="1633633846" sldId="266"/>
        </pc:sldMkLst>
      </pc:sldChg>
      <pc:sldChg chg="add">
        <pc:chgData name="AMAR ANWAR" userId="c1720d63-2acc-4633-aa0b-51ca7356e534" providerId="ADAL" clId="{4031E4D5-A7D5-474B-982A-87B5166F5B35}" dt="2023-02-07T07:08:25.239" v="1"/>
        <pc:sldMkLst>
          <pc:docMk/>
          <pc:sldMk cId="1697275340" sldId="350"/>
        </pc:sldMkLst>
      </pc:sldChg>
      <pc:sldChg chg="add">
        <pc:chgData name="AMAR ANWAR" userId="c1720d63-2acc-4633-aa0b-51ca7356e534" providerId="ADAL" clId="{4031E4D5-A7D5-474B-982A-87B5166F5B35}" dt="2023-02-07T07:09:10.502" v="2"/>
        <pc:sldMkLst>
          <pc:docMk/>
          <pc:sldMk cId="3325432821" sldId="351"/>
        </pc:sldMkLst>
      </pc:sldChg>
    </pc:docChg>
  </pc:docChgLst>
  <pc:docChgLst>
    <pc:chgData name="ANWAR AMAR" userId="c1720d63-2acc-4633-aa0b-51ca7356e534" providerId="ADAL" clId="{0279A676-7C39-6542-9CC7-C46413892B47}"/>
    <pc:docChg chg="undo custSel addSld modSld">
      <pc:chgData name="ANWAR AMAR" userId="c1720d63-2acc-4633-aa0b-51ca7356e534" providerId="ADAL" clId="{0279A676-7C39-6542-9CC7-C46413892B47}" dt="2021-01-20T07:57:24.921" v="56" actId="208"/>
      <pc:docMkLst>
        <pc:docMk/>
      </pc:docMkLst>
      <pc:sldChg chg="addSp delSp modSp add mod">
        <pc:chgData name="ANWAR AMAR" userId="c1720d63-2acc-4633-aa0b-51ca7356e534" providerId="ADAL" clId="{0279A676-7C39-6542-9CC7-C46413892B47}" dt="2021-01-20T07:57:24.921" v="56" actId="208"/>
        <pc:sldMkLst>
          <pc:docMk/>
          <pc:sldMk cId="1856052842" sldId="273"/>
        </pc:sldMkLst>
        <pc:spChg chg="mod">
          <ac:chgData name="ANWAR AMAR" userId="c1720d63-2acc-4633-aa0b-51ca7356e534" providerId="ADAL" clId="{0279A676-7C39-6542-9CC7-C46413892B47}" dt="2021-01-20T07:57:14.639" v="55" actId="20577"/>
          <ac:spMkLst>
            <pc:docMk/>
            <pc:sldMk cId="1856052842" sldId="273"/>
            <ac:spMk id="3" creationId="{00000000-0000-0000-0000-000000000000}"/>
          </ac:spMkLst>
        </pc:spChg>
        <pc:spChg chg="topLvl">
          <ac:chgData name="ANWAR AMAR" userId="c1720d63-2acc-4633-aa0b-51ca7356e534" providerId="ADAL" clId="{0279A676-7C39-6542-9CC7-C46413892B47}" dt="2021-01-20T07:55:35.789" v="19" actId="165"/>
          <ac:spMkLst>
            <pc:docMk/>
            <pc:sldMk cId="1856052842" sldId="273"/>
            <ac:spMk id="30" creationId="{00000000-0000-0000-0000-000000000000}"/>
          </ac:spMkLst>
        </pc:spChg>
        <pc:spChg chg="mod topLvl">
          <ac:chgData name="ANWAR AMAR" userId="c1720d63-2acc-4633-aa0b-51ca7356e534" providerId="ADAL" clId="{0279A676-7C39-6542-9CC7-C46413892B47}" dt="2021-01-20T07:56:27.440" v="32" actId="1076"/>
          <ac:spMkLst>
            <pc:docMk/>
            <pc:sldMk cId="1856052842" sldId="273"/>
            <ac:spMk id="31" creationId="{00000000-0000-0000-0000-000000000000}"/>
          </ac:spMkLst>
        </pc:spChg>
        <pc:spChg chg="mod">
          <ac:chgData name="ANWAR AMAR" userId="c1720d63-2acc-4633-aa0b-51ca7356e534" providerId="ADAL" clId="{0279A676-7C39-6542-9CC7-C46413892B47}" dt="2021-01-20T07:55:07.254" v="13"/>
          <ac:spMkLst>
            <pc:docMk/>
            <pc:sldMk cId="1856052842" sldId="273"/>
            <ac:spMk id="34" creationId="{ED4D07A4-EBD7-0043-B381-4E4043EB5AFB}"/>
          </ac:spMkLst>
        </pc:spChg>
        <pc:spChg chg="mod">
          <ac:chgData name="ANWAR AMAR" userId="c1720d63-2acc-4633-aa0b-51ca7356e534" providerId="ADAL" clId="{0279A676-7C39-6542-9CC7-C46413892B47}" dt="2021-01-20T07:55:07.254" v="13"/>
          <ac:spMkLst>
            <pc:docMk/>
            <pc:sldMk cId="1856052842" sldId="273"/>
            <ac:spMk id="35" creationId="{86EE7DBE-D4A6-784A-BC05-E22FCF6B3970}"/>
          </ac:spMkLst>
        </pc:spChg>
        <pc:spChg chg="mod">
          <ac:chgData name="ANWAR AMAR" userId="c1720d63-2acc-4633-aa0b-51ca7356e534" providerId="ADAL" clId="{0279A676-7C39-6542-9CC7-C46413892B47}" dt="2021-01-20T07:55:07.254" v="13"/>
          <ac:spMkLst>
            <pc:docMk/>
            <pc:sldMk cId="1856052842" sldId="273"/>
            <ac:spMk id="36" creationId="{15779A82-DA14-CF42-A8DF-B40D6F821F1E}"/>
          </ac:spMkLst>
        </pc:spChg>
        <pc:spChg chg="mod">
          <ac:chgData name="ANWAR AMAR" userId="c1720d63-2acc-4633-aa0b-51ca7356e534" providerId="ADAL" clId="{0279A676-7C39-6542-9CC7-C46413892B47}" dt="2021-01-20T07:55:07.254" v="13"/>
          <ac:spMkLst>
            <pc:docMk/>
            <pc:sldMk cId="1856052842" sldId="273"/>
            <ac:spMk id="37" creationId="{54B63009-1314-764A-AE2A-9DE4965FE522}"/>
          </ac:spMkLst>
        </pc:spChg>
        <pc:spChg chg="mod">
          <ac:chgData name="ANWAR AMAR" userId="c1720d63-2acc-4633-aa0b-51ca7356e534" providerId="ADAL" clId="{0279A676-7C39-6542-9CC7-C46413892B47}" dt="2021-01-20T07:55:07.254" v="13"/>
          <ac:spMkLst>
            <pc:docMk/>
            <pc:sldMk cId="1856052842" sldId="273"/>
            <ac:spMk id="38" creationId="{9BFAFF13-5165-4749-98A0-8B09AEFF7110}"/>
          </ac:spMkLst>
        </pc:spChg>
        <pc:spChg chg="mod">
          <ac:chgData name="ANWAR AMAR" userId="c1720d63-2acc-4633-aa0b-51ca7356e534" providerId="ADAL" clId="{0279A676-7C39-6542-9CC7-C46413892B47}" dt="2021-01-20T07:55:07.254" v="13"/>
          <ac:spMkLst>
            <pc:docMk/>
            <pc:sldMk cId="1856052842" sldId="273"/>
            <ac:spMk id="39" creationId="{E899FFD3-B721-A141-9A35-4CBC9469F482}"/>
          </ac:spMkLst>
        </pc:spChg>
        <pc:spChg chg="mod">
          <ac:chgData name="ANWAR AMAR" userId="c1720d63-2acc-4633-aa0b-51ca7356e534" providerId="ADAL" clId="{0279A676-7C39-6542-9CC7-C46413892B47}" dt="2021-01-20T07:55:07.254" v="13"/>
          <ac:spMkLst>
            <pc:docMk/>
            <pc:sldMk cId="1856052842" sldId="273"/>
            <ac:spMk id="40" creationId="{63E1FE8E-669A-8A42-9BAC-F5DADF50CEA1}"/>
          </ac:spMkLst>
        </pc:spChg>
        <pc:spChg chg="mod">
          <ac:chgData name="ANWAR AMAR" userId="c1720d63-2acc-4633-aa0b-51ca7356e534" providerId="ADAL" clId="{0279A676-7C39-6542-9CC7-C46413892B47}" dt="2021-01-20T07:55:07.254" v="13"/>
          <ac:spMkLst>
            <pc:docMk/>
            <pc:sldMk cId="1856052842" sldId="273"/>
            <ac:spMk id="41" creationId="{5476EB0F-EA71-B145-AAB9-433D3B2D6D61}"/>
          </ac:spMkLst>
        </pc:spChg>
        <pc:spChg chg="mod">
          <ac:chgData name="ANWAR AMAR" userId="c1720d63-2acc-4633-aa0b-51ca7356e534" providerId="ADAL" clId="{0279A676-7C39-6542-9CC7-C46413892B47}" dt="2021-01-20T07:55:07.254" v="13"/>
          <ac:spMkLst>
            <pc:docMk/>
            <pc:sldMk cId="1856052842" sldId="273"/>
            <ac:spMk id="42" creationId="{54811144-FC6C-B84F-BB1D-BB35ADB1D995}"/>
          </ac:spMkLst>
        </pc:spChg>
        <pc:spChg chg="mod">
          <ac:chgData name="ANWAR AMAR" userId="c1720d63-2acc-4633-aa0b-51ca7356e534" providerId="ADAL" clId="{0279A676-7C39-6542-9CC7-C46413892B47}" dt="2021-01-20T07:55:07.254" v="13"/>
          <ac:spMkLst>
            <pc:docMk/>
            <pc:sldMk cId="1856052842" sldId="273"/>
            <ac:spMk id="43" creationId="{45AC19EE-644E-1546-BB32-5FB77934A6FD}"/>
          </ac:spMkLst>
        </pc:spChg>
        <pc:grpChg chg="del">
          <ac:chgData name="ANWAR AMAR" userId="c1720d63-2acc-4633-aa0b-51ca7356e534" providerId="ADAL" clId="{0279A676-7C39-6542-9CC7-C46413892B47}" dt="2021-01-20T07:54:54.440" v="11" actId="478"/>
          <ac:grpSpMkLst>
            <pc:docMk/>
            <pc:sldMk cId="1856052842" sldId="273"/>
            <ac:grpSpMk id="22" creationId="{00000000-0000-0000-0000-000000000000}"/>
          </ac:grpSpMkLst>
        </pc:grpChg>
        <pc:grpChg chg="del mod">
          <ac:chgData name="ANWAR AMAR" userId="c1720d63-2acc-4633-aa0b-51ca7356e534" providerId="ADAL" clId="{0279A676-7C39-6542-9CC7-C46413892B47}" dt="2021-01-20T07:55:28.442" v="17" actId="165"/>
          <ac:grpSpMkLst>
            <pc:docMk/>
            <pc:sldMk cId="1856052842" sldId="273"/>
            <ac:grpSpMk id="23" creationId="{00000000-0000-0000-0000-000000000000}"/>
          </ac:grpSpMkLst>
        </pc:grpChg>
        <pc:grpChg chg="del mod topLvl">
          <ac:chgData name="ANWAR AMAR" userId="c1720d63-2acc-4633-aa0b-51ca7356e534" providerId="ADAL" clId="{0279A676-7C39-6542-9CC7-C46413892B47}" dt="2021-01-20T07:55:35.789" v="19" actId="165"/>
          <ac:grpSpMkLst>
            <pc:docMk/>
            <pc:sldMk cId="1856052842" sldId="273"/>
            <ac:grpSpMk id="24" creationId="{00000000-0000-0000-0000-000000000000}"/>
          </ac:grpSpMkLst>
        </pc:grpChg>
        <pc:grpChg chg="add mod">
          <ac:chgData name="ANWAR AMAR" userId="c1720d63-2acc-4633-aa0b-51ca7356e534" providerId="ADAL" clId="{0279A676-7C39-6542-9CC7-C46413892B47}" dt="2021-01-20T07:55:49.877" v="22" actId="1076"/>
          <ac:grpSpMkLst>
            <pc:docMk/>
            <pc:sldMk cId="1856052842" sldId="273"/>
            <ac:grpSpMk id="29" creationId="{D57A48D1-A613-2144-8DD7-DFE5A88542F1}"/>
          </ac:grpSpMkLst>
        </pc:grpChg>
        <pc:cxnChg chg="mod topLvl">
          <ac:chgData name="ANWAR AMAR" userId="c1720d63-2acc-4633-aa0b-51ca7356e534" providerId="ADAL" clId="{0279A676-7C39-6542-9CC7-C46413892B47}" dt="2021-01-20T07:57:24.921" v="56" actId="208"/>
          <ac:cxnSpMkLst>
            <pc:docMk/>
            <pc:sldMk cId="1856052842" sldId="273"/>
            <ac:cxnSpMk id="25" creationId="{00000000-0000-0000-0000-000000000000}"/>
          </ac:cxnSpMkLst>
        </pc:cxnChg>
        <pc:cxnChg chg="mod topLvl">
          <ac:chgData name="ANWAR AMAR" userId="c1720d63-2acc-4633-aa0b-51ca7356e534" providerId="ADAL" clId="{0279A676-7C39-6542-9CC7-C46413892B47}" dt="2021-01-20T07:56:31.208" v="33" actId="1076"/>
          <ac:cxnSpMkLst>
            <pc:docMk/>
            <pc:sldMk cId="1856052842" sldId="273"/>
            <ac:cxnSpMk id="26" creationId="{00000000-0000-0000-0000-000000000000}"/>
          </ac:cxnSpMkLst>
        </pc:cxnChg>
        <pc:cxnChg chg="topLvl">
          <ac:chgData name="ANWAR AMAR" userId="c1720d63-2acc-4633-aa0b-51ca7356e534" providerId="ADAL" clId="{0279A676-7C39-6542-9CC7-C46413892B47}" dt="2021-01-20T07:55:28.442" v="17" actId="165"/>
          <ac:cxnSpMkLst>
            <pc:docMk/>
            <pc:sldMk cId="1856052842" sldId="273"/>
            <ac:cxnSpMk id="27" creationId="{00000000-0000-0000-0000-000000000000}"/>
          </ac:cxnSpMkLst>
        </pc:cxnChg>
        <pc:cxnChg chg="mod topLvl">
          <ac:chgData name="ANWAR AMAR" userId="c1720d63-2acc-4633-aa0b-51ca7356e534" providerId="ADAL" clId="{0279A676-7C39-6542-9CC7-C46413892B47}" dt="2021-01-20T07:56:20.402" v="30" actId="14100"/>
          <ac:cxnSpMkLst>
            <pc:docMk/>
            <pc:sldMk cId="1856052842" sldId="273"/>
            <ac:cxnSpMk id="28" creationId="{00000000-0000-0000-0000-000000000000}"/>
          </ac:cxnSpMkLst>
        </pc:cxnChg>
        <pc:cxnChg chg="topLvl">
          <ac:chgData name="ANWAR AMAR" userId="c1720d63-2acc-4633-aa0b-51ca7356e534" providerId="ADAL" clId="{0279A676-7C39-6542-9CC7-C46413892B47}" dt="2021-01-20T07:55:35.789" v="19" actId="165"/>
          <ac:cxnSpMkLst>
            <pc:docMk/>
            <pc:sldMk cId="1856052842" sldId="273"/>
            <ac:cxnSpMk id="32" creationId="{00000000-0000-0000-0000-000000000000}"/>
          </ac:cxnSpMkLst>
        </pc:cxnChg>
        <pc:cxnChg chg="mod topLvl">
          <ac:chgData name="ANWAR AMAR" userId="c1720d63-2acc-4633-aa0b-51ca7356e534" providerId="ADAL" clId="{0279A676-7C39-6542-9CC7-C46413892B47}" dt="2021-01-20T07:56:25.155" v="31" actId="1076"/>
          <ac:cxnSpMkLst>
            <pc:docMk/>
            <pc:sldMk cId="1856052842" sldId="273"/>
            <ac:cxnSpMk id="33" creationId="{00000000-0000-0000-0000-000000000000}"/>
          </ac:cxnSpMkLst>
        </pc:cxnChg>
      </pc:sldChg>
      <pc:sldChg chg="modSp mod">
        <pc:chgData name="ANWAR AMAR" userId="c1720d63-2acc-4633-aa0b-51ca7356e534" providerId="ADAL" clId="{0279A676-7C39-6542-9CC7-C46413892B47}" dt="2021-01-20T07:53:57.593" v="8" actId="20577"/>
        <pc:sldMkLst>
          <pc:docMk/>
          <pc:sldMk cId="561365083" sldId="294"/>
        </pc:sldMkLst>
        <pc:spChg chg="mod">
          <ac:chgData name="ANWAR AMAR" userId="c1720d63-2acc-4633-aa0b-51ca7356e534" providerId="ADAL" clId="{0279A676-7C39-6542-9CC7-C46413892B47}" dt="2021-01-20T07:53:57.593" v="8" actId="20577"/>
          <ac:spMkLst>
            <pc:docMk/>
            <pc:sldMk cId="561365083" sldId="294"/>
            <ac:spMk id="2" creationId="{00000000-0000-0000-0000-000000000000}"/>
          </ac:spMkLst>
        </pc:spChg>
        <pc:cxnChg chg="mod">
          <ac:chgData name="ANWAR AMAR" userId="c1720d63-2acc-4633-aa0b-51ca7356e534" providerId="ADAL" clId="{0279A676-7C39-6542-9CC7-C46413892B47}" dt="2021-01-20T07:53:54.558" v="3" actId="208"/>
          <ac:cxnSpMkLst>
            <pc:docMk/>
            <pc:sldMk cId="561365083" sldId="294"/>
            <ac:cxnSpMk id="10" creationId="{00000000-0000-0000-0000-000000000000}"/>
          </ac:cxnSpMkLst>
        </pc:cxnChg>
        <pc:cxnChg chg="mod">
          <ac:chgData name="ANWAR AMAR" userId="c1720d63-2acc-4633-aa0b-51ca7356e534" providerId="ADAL" clId="{0279A676-7C39-6542-9CC7-C46413892B47}" dt="2021-01-20T07:53:51.214" v="2" actId="208"/>
          <ac:cxnSpMkLst>
            <pc:docMk/>
            <pc:sldMk cId="561365083" sldId="294"/>
            <ac:cxnSpMk id="14" creationId="{00000000-0000-0000-0000-000000000000}"/>
          </ac:cxnSpMkLst>
        </pc:cxnChg>
      </pc:sldChg>
      <pc:sldChg chg="modSp mod">
        <pc:chgData name="ANWAR AMAR" userId="c1720d63-2acc-4633-aa0b-51ca7356e534" providerId="ADAL" clId="{0279A676-7C39-6542-9CC7-C46413892B47}" dt="2021-01-20T07:54:05.057" v="9" actId="208"/>
        <pc:sldMkLst>
          <pc:docMk/>
          <pc:sldMk cId="3410223395" sldId="295"/>
        </pc:sldMkLst>
        <pc:cxnChg chg="mod">
          <ac:chgData name="ANWAR AMAR" userId="c1720d63-2acc-4633-aa0b-51ca7356e534" providerId="ADAL" clId="{0279A676-7C39-6542-9CC7-C46413892B47}" dt="2021-01-20T07:54:05.057" v="9" actId="208"/>
          <ac:cxnSpMkLst>
            <pc:docMk/>
            <pc:sldMk cId="3410223395" sldId="295"/>
            <ac:cxnSpMk id="10" creationId="{00000000-0000-0000-0000-000000000000}"/>
          </ac:cxnSpMkLst>
        </pc:cxnChg>
        <pc:cxnChg chg="mod">
          <ac:chgData name="ANWAR AMAR" userId="c1720d63-2acc-4633-aa0b-51ca7356e534" providerId="ADAL" clId="{0279A676-7C39-6542-9CC7-C46413892B47}" dt="2021-01-20T07:54:05.057" v="9" actId="208"/>
          <ac:cxnSpMkLst>
            <pc:docMk/>
            <pc:sldMk cId="3410223395" sldId="295"/>
            <ac:cxnSpMk id="14" creationId="{00000000-0000-0000-0000-000000000000}"/>
          </ac:cxnSpMkLst>
        </pc:cxnChg>
      </pc:sldChg>
      <pc:sldChg chg="addSp mod">
        <pc:chgData name="ANWAR AMAR" userId="c1720d63-2acc-4633-aa0b-51ca7356e534" providerId="ADAL" clId="{0279A676-7C39-6542-9CC7-C46413892B47}" dt="2021-01-20T07:55:04.186" v="12" actId="164"/>
        <pc:sldMkLst>
          <pc:docMk/>
          <pc:sldMk cId="1446153932" sldId="309"/>
        </pc:sldMkLst>
        <pc:grpChg chg="add">
          <ac:chgData name="ANWAR AMAR" userId="c1720d63-2acc-4633-aa0b-51ca7356e534" providerId="ADAL" clId="{0279A676-7C39-6542-9CC7-C46413892B47}" dt="2021-01-20T07:55:04.186" v="12" actId="164"/>
          <ac:grpSpMkLst>
            <pc:docMk/>
            <pc:sldMk cId="1446153932" sldId="309"/>
            <ac:grpSpMk id="4" creationId="{6A4DA321-2F8F-B042-A3D6-DD661A73BDBA}"/>
          </ac:grpSpMkLst>
        </pc:grpChg>
      </pc:sldChg>
    </pc:docChg>
  </pc:docChgLst>
  <pc:docChgLst>
    <pc:chgData name="ANWAR AMAR" userId="c1720d63-2acc-4633-aa0b-51ca7356e534" providerId="ADAL" clId="{7F295819-CC78-C042-AE33-16A498A930BD}"/>
    <pc:docChg chg="undo custSel modMainMaster">
      <pc:chgData name="ANWAR AMAR" userId="c1720d63-2acc-4633-aa0b-51ca7356e534" providerId="ADAL" clId="{7F295819-CC78-C042-AE33-16A498A930BD}" dt="2022-03-04T05:24:12.217" v="45" actId="20577"/>
      <pc:docMkLst>
        <pc:docMk/>
      </pc:docMkLst>
      <pc:sldMasterChg chg="modSldLayout">
        <pc:chgData name="ANWAR AMAR" userId="c1720d63-2acc-4633-aa0b-51ca7356e534" providerId="ADAL" clId="{7F295819-CC78-C042-AE33-16A498A930BD}" dt="2022-03-04T05:24:12.217" v="45" actId="20577"/>
        <pc:sldMasterMkLst>
          <pc:docMk/>
          <pc:sldMasterMk cId="1387856616" sldId="2147483648"/>
        </pc:sldMasterMkLst>
        <pc:sldLayoutChg chg="addSp modSp mod">
          <pc:chgData name="ANWAR AMAR" userId="c1720d63-2acc-4633-aa0b-51ca7356e534" providerId="ADAL" clId="{7F295819-CC78-C042-AE33-16A498A930BD}" dt="2022-03-04T05:24:12.217" v="45" actId="20577"/>
          <pc:sldLayoutMkLst>
            <pc:docMk/>
            <pc:sldMasterMk cId="1387856616" sldId="2147483648"/>
            <pc:sldLayoutMk cId="3033261169" sldId="2147483650"/>
          </pc:sldLayoutMkLst>
          <pc:spChg chg="add mod">
            <ac:chgData name="ANWAR AMAR" userId="c1720d63-2acc-4633-aa0b-51ca7356e534" providerId="ADAL" clId="{7F295819-CC78-C042-AE33-16A498A930BD}" dt="2022-03-04T05:24:12.217" v="45" actId="20577"/>
            <ac:spMkLst>
              <pc:docMk/>
              <pc:sldMasterMk cId="1387856616" sldId="2147483648"/>
              <pc:sldLayoutMk cId="3033261169" sldId="2147483650"/>
              <ac:spMk id="5" creationId="{65B163A5-CBDC-B340-92D5-574F8E393892}"/>
            </ac:spMkLst>
          </pc:spChg>
        </pc:sldLayoutChg>
      </pc:sldMasterChg>
    </pc:docChg>
  </pc:docChgLst>
  <pc:docChgLst>
    <pc:chgData name="AMAR ANWAR" userId="c1720d63-2acc-4633-aa0b-51ca7356e534" providerId="ADAL" clId="{431A8DF1-3FAC-3A4C-A0D2-9DB1AEFC9F01}"/>
    <pc:docChg chg="addSld modSld">
      <pc:chgData name="AMAR ANWAR" userId="c1720d63-2acc-4633-aa0b-51ca7356e534" providerId="ADAL" clId="{431A8DF1-3FAC-3A4C-A0D2-9DB1AEFC9F01}" dt="2023-03-14T00:50:17.261" v="18" actId="962"/>
      <pc:docMkLst>
        <pc:docMk/>
      </pc:docMkLst>
      <pc:sldChg chg="addSp delSp modSp new mod">
        <pc:chgData name="AMAR ANWAR" userId="c1720d63-2acc-4633-aa0b-51ca7356e534" providerId="ADAL" clId="{431A8DF1-3FAC-3A4C-A0D2-9DB1AEFC9F01}" dt="2023-03-14T00:37:28.794" v="6" actId="962"/>
        <pc:sldMkLst>
          <pc:docMk/>
          <pc:sldMk cId="1031831461" sldId="352"/>
        </pc:sldMkLst>
        <pc:spChg chg="del">
          <ac:chgData name="AMAR ANWAR" userId="c1720d63-2acc-4633-aa0b-51ca7356e534" providerId="ADAL" clId="{431A8DF1-3FAC-3A4C-A0D2-9DB1AEFC9F01}" dt="2023-03-14T00:37:11.456" v="1" actId="931"/>
          <ac:spMkLst>
            <pc:docMk/>
            <pc:sldMk cId="1031831461" sldId="352"/>
            <ac:spMk id="2" creationId="{6A2C5E43-F878-284A-7D7C-D468204AA610}"/>
          </ac:spMkLst>
        </pc:spChg>
        <pc:spChg chg="del">
          <ac:chgData name="AMAR ANWAR" userId="c1720d63-2acc-4633-aa0b-51ca7356e534" providerId="ADAL" clId="{431A8DF1-3FAC-3A4C-A0D2-9DB1AEFC9F01}" dt="2023-03-14T00:37:26.278" v="4" actId="931"/>
          <ac:spMkLst>
            <pc:docMk/>
            <pc:sldMk cId="1031831461" sldId="352"/>
            <ac:spMk id="3" creationId="{BAB6F8DD-2B1A-A7D4-A2FC-B875CC79E56B}"/>
          </ac:spMkLst>
        </pc:spChg>
        <pc:picChg chg="add mod">
          <ac:chgData name="AMAR ANWAR" userId="c1720d63-2acc-4633-aa0b-51ca7356e534" providerId="ADAL" clId="{431A8DF1-3FAC-3A4C-A0D2-9DB1AEFC9F01}" dt="2023-03-14T00:37:14.308" v="3" actId="962"/>
          <ac:picMkLst>
            <pc:docMk/>
            <pc:sldMk cId="1031831461" sldId="352"/>
            <ac:picMk id="5" creationId="{F48D1992-612C-DBAE-FCF1-46C398EAD8DB}"/>
          </ac:picMkLst>
        </pc:picChg>
        <pc:picChg chg="add mod">
          <ac:chgData name="AMAR ANWAR" userId="c1720d63-2acc-4633-aa0b-51ca7356e534" providerId="ADAL" clId="{431A8DF1-3FAC-3A4C-A0D2-9DB1AEFC9F01}" dt="2023-03-14T00:37:28.794" v="6" actId="962"/>
          <ac:picMkLst>
            <pc:docMk/>
            <pc:sldMk cId="1031831461" sldId="352"/>
            <ac:picMk id="7" creationId="{066A220D-2BD4-294B-4A10-10ED160BD582}"/>
          </ac:picMkLst>
        </pc:picChg>
      </pc:sldChg>
      <pc:sldChg chg="addSp delSp modSp new mod">
        <pc:chgData name="AMAR ANWAR" userId="c1720d63-2acc-4633-aa0b-51ca7356e534" providerId="ADAL" clId="{431A8DF1-3FAC-3A4C-A0D2-9DB1AEFC9F01}" dt="2023-03-14T00:37:51.732" v="11" actId="931"/>
        <pc:sldMkLst>
          <pc:docMk/>
          <pc:sldMk cId="1801820394" sldId="353"/>
        </pc:sldMkLst>
        <pc:spChg chg="del">
          <ac:chgData name="AMAR ANWAR" userId="c1720d63-2acc-4633-aa0b-51ca7356e534" providerId="ADAL" clId="{431A8DF1-3FAC-3A4C-A0D2-9DB1AEFC9F01}" dt="2023-03-14T00:37:45.333" v="8" actId="931"/>
          <ac:spMkLst>
            <pc:docMk/>
            <pc:sldMk cId="1801820394" sldId="353"/>
            <ac:spMk id="2" creationId="{C6726CCA-BAF6-ACEB-A8A0-3DD49CC51BA1}"/>
          </ac:spMkLst>
        </pc:spChg>
        <pc:spChg chg="del">
          <ac:chgData name="AMAR ANWAR" userId="c1720d63-2acc-4633-aa0b-51ca7356e534" providerId="ADAL" clId="{431A8DF1-3FAC-3A4C-A0D2-9DB1AEFC9F01}" dt="2023-03-14T00:37:51.732" v="11" actId="931"/>
          <ac:spMkLst>
            <pc:docMk/>
            <pc:sldMk cId="1801820394" sldId="353"/>
            <ac:spMk id="3" creationId="{E636D156-C22E-B2FA-812F-7EBE197E9E44}"/>
          </ac:spMkLst>
        </pc:spChg>
        <pc:picChg chg="add mod">
          <ac:chgData name="AMAR ANWAR" userId="c1720d63-2acc-4633-aa0b-51ca7356e534" providerId="ADAL" clId="{431A8DF1-3FAC-3A4C-A0D2-9DB1AEFC9F01}" dt="2023-03-14T00:37:48.500" v="10" actId="962"/>
          <ac:picMkLst>
            <pc:docMk/>
            <pc:sldMk cId="1801820394" sldId="353"/>
            <ac:picMk id="5" creationId="{5140D46D-DDF6-C868-3755-4610FEF96260}"/>
          </ac:picMkLst>
        </pc:picChg>
        <pc:picChg chg="add mod">
          <ac:chgData name="AMAR ANWAR" userId="c1720d63-2acc-4633-aa0b-51ca7356e534" providerId="ADAL" clId="{431A8DF1-3FAC-3A4C-A0D2-9DB1AEFC9F01}" dt="2023-03-14T00:37:51.732" v="11" actId="931"/>
          <ac:picMkLst>
            <pc:docMk/>
            <pc:sldMk cId="1801820394" sldId="353"/>
            <ac:picMk id="7" creationId="{04739164-E425-C5BE-0C7A-7661F1FC1503}"/>
          </ac:picMkLst>
        </pc:picChg>
      </pc:sldChg>
      <pc:sldChg chg="addSp delSp modSp new mod">
        <pc:chgData name="AMAR ANWAR" userId="c1720d63-2acc-4633-aa0b-51ca7356e534" providerId="ADAL" clId="{431A8DF1-3FAC-3A4C-A0D2-9DB1AEFC9F01}" dt="2023-03-14T00:50:17.261" v="18" actId="962"/>
        <pc:sldMkLst>
          <pc:docMk/>
          <pc:sldMk cId="2017210723" sldId="354"/>
        </pc:sldMkLst>
        <pc:spChg chg="del">
          <ac:chgData name="AMAR ANWAR" userId="c1720d63-2acc-4633-aa0b-51ca7356e534" providerId="ADAL" clId="{431A8DF1-3FAC-3A4C-A0D2-9DB1AEFC9F01}" dt="2023-03-14T00:50:04.575" v="13" actId="931"/>
          <ac:spMkLst>
            <pc:docMk/>
            <pc:sldMk cId="2017210723" sldId="354"/>
            <ac:spMk id="2" creationId="{44C32FA3-9BF5-11B7-71EF-1009A9F5453C}"/>
          </ac:spMkLst>
        </pc:spChg>
        <pc:spChg chg="del">
          <ac:chgData name="AMAR ANWAR" userId="c1720d63-2acc-4633-aa0b-51ca7356e534" providerId="ADAL" clId="{431A8DF1-3FAC-3A4C-A0D2-9DB1AEFC9F01}" dt="2023-03-14T00:50:14.910" v="16" actId="931"/>
          <ac:spMkLst>
            <pc:docMk/>
            <pc:sldMk cId="2017210723" sldId="354"/>
            <ac:spMk id="3" creationId="{45E1646C-83AA-478E-0C23-4FCCD1CD8944}"/>
          </ac:spMkLst>
        </pc:spChg>
        <pc:picChg chg="add mod">
          <ac:chgData name="AMAR ANWAR" userId="c1720d63-2acc-4633-aa0b-51ca7356e534" providerId="ADAL" clId="{431A8DF1-3FAC-3A4C-A0D2-9DB1AEFC9F01}" dt="2023-03-14T00:50:07.083" v="15" actId="962"/>
          <ac:picMkLst>
            <pc:docMk/>
            <pc:sldMk cId="2017210723" sldId="354"/>
            <ac:picMk id="5" creationId="{3BD0C8F6-32F3-991D-A320-7F8585189535}"/>
          </ac:picMkLst>
        </pc:picChg>
        <pc:picChg chg="add mod">
          <ac:chgData name="AMAR ANWAR" userId="c1720d63-2acc-4633-aa0b-51ca7356e534" providerId="ADAL" clId="{431A8DF1-3FAC-3A4C-A0D2-9DB1AEFC9F01}" dt="2023-03-14T00:50:17.261" v="18" actId="962"/>
          <ac:picMkLst>
            <pc:docMk/>
            <pc:sldMk cId="2017210723" sldId="354"/>
            <ac:picMk id="7" creationId="{5C5860E9-6ACB-DBB3-3A49-CD39672156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210E96-3E96-4748-BAD9-C91024227419}"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F431F-D436-A340-90BA-302EB629142E}" type="slidenum">
              <a:rPr lang="en-GB" smtClean="0"/>
              <a:t>‹#›</a:t>
            </a:fld>
            <a:endParaRPr lang="en-GB" dirty="0"/>
          </a:p>
        </p:txBody>
      </p:sp>
    </p:spTree>
    <p:extLst>
      <p:ext uri="{BB962C8B-B14F-4D97-AF65-F5344CB8AC3E}">
        <p14:creationId xmlns:p14="http://schemas.microsoft.com/office/powerpoint/2010/main" val="183276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embedded system is used to perform a dedicated function, e.g. domestic appliances, cars, security systems, lighting systems or vending machines. This is different to a general purpose computer that is used to perform many different functions, e.g. a personal computer (PC) or a laptop </a:t>
            </a:r>
          </a:p>
          <a:p>
            <a:endParaRPr lang="en-GB" dirty="0"/>
          </a:p>
        </p:txBody>
      </p:sp>
      <p:sp>
        <p:nvSpPr>
          <p:cNvPr id="4" name="Slide Number Placeholder 3"/>
          <p:cNvSpPr>
            <a:spLocks noGrp="1"/>
          </p:cNvSpPr>
          <p:nvPr>
            <p:ph type="sldNum" sz="quarter" idx="5"/>
          </p:nvPr>
        </p:nvSpPr>
        <p:spPr/>
        <p:txBody>
          <a:bodyPr/>
          <a:lstStyle/>
          <a:p>
            <a:fld id="{A62F431F-D436-A340-90BA-302EB629142E}" type="slidenum">
              <a:rPr lang="en-GB" smtClean="0"/>
              <a:t>41</a:t>
            </a:fld>
            <a:endParaRPr lang="en-GB" dirty="0"/>
          </a:p>
        </p:txBody>
      </p:sp>
    </p:spTree>
    <p:extLst>
      <p:ext uri="{BB962C8B-B14F-4D97-AF65-F5344CB8AC3E}">
        <p14:creationId xmlns:p14="http://schemas.microsoft.com/office/powerpoint/2010/main" val="26569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4280-9451-FE43-AECE-7957AB7B3D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8417EA6-B290-7847-B106-2D4E4EA642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DDCF89-F46B-F242-9F27-2DA3961F8FDB}"/>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5" name="Footer Placeholder 4">
            <a:extLst>
              <a:ext uri="{FF2B5EF4-FFF2-40B4-BE49-F238E27FC236}">
                <a16:creationId xmlns:a16="http://schemas.microsoft.com/office/drawing/2014/main" id="{CFDCA0D2-C7E4-434D-8A03-2FA2F69E9E1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80276F0-CDAA-C14A-A167-866380D4818B}"/>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100328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E276-48CD-B246-ACCE-863DBACA39B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1BB250C-3267-9D4C-9A72-2302945B4A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BBB86E-80CD-074E-9132-CA1E6EED85AF}"/>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5" name="Footer Placeholder 4">
            <a:extLst>
              <a:ext uri="{FF2B5EF4-FFF2-40B4-BE49-F238E27FC236}">
                <a16:creationId xmlns:a16="http://schemas.microsoft.com/office/drawing/2014/main" id="{5D1186D4-3891-DC4B-BD1A-25C3CE1789C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6107866-CC0B-A549-A6D6-F7105B9080CD}"/>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4173225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D371F-D167-EC4F-AE7D-98240C8ECE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1F8913-B33B-9E41-BB22-71265593B5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AA26AC-DFDF-8143-9F9E-D10C1C4291DD}"/>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5" name="Footer Placeholder 4">
            <a:extLst>
              <a:ext uri="{FF2B5EF4-FFF2-40B4-BE49-F238E27FC236}">
                <a16:creationId xmlns:a16="http://schemas.microsoft.com/office/drawing/2014/main" id="{2C534484-2914-294A-A301-05F3BBAB9CF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94FE0F9-C5C5-604C-8AB3-E1C58E451791}"/>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2630040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8871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C8AEED-9019-064B-B4E6-E9076E3E9449}"/>
              </a:ext>
            </a:extLst>
          </p:cNvPr>
          <p:cNvSpPr/>
          <p:nvPr userDrawn="1"/>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4CB7982-A04A-4A4B-8D7C-56B793E335EE}"/>
              </a:ext>
            </a:extLst>
          </p:cNvPr>
          <p:cNvSpPr>
            <a:spLocks noGrp="1"/>
          </p:cNvSpPr>
          <p:nvPr>
            <p:ph type="title"/>
          </p:nvPr>
        </p:nvSpPr>
        <p:spPr>
          <a:xfrm>
            <a:off x="0" y="0"/>
            <a:ext cx="12192000" cy="551329"/>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54DC39C-AE28-3946-9D64-BE214D368661}"/>
              </a:ext>
            </a:extLst>
          </p:cNvPr>
          <p:cNvSpPr>
            <a:spLocks noGrp="1"/>
          </p:cNvSpPr>
          <p:nvPr>
            <p:ph idx="1"/>
          </p:nvPr>
        </p:nvSpPr>
        <p:spPr>
          <a:xfrm>
            <a:off x="0" y="551328"/>
            <a:ext cx="12192000" cy="6306671"/>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65B163A5-CBDC-B340-92D5-574F8E393892}"/>
              </a:ext>
            </a:extLst>
          </p:cNvPr>
          <p:cNvSpPr txBox="1"/>
          <p:nvPr userDrawn="1"/>
        </p:nvSpPr>
        <p:spPr>
          <a:xfrm>
            <a:off x="10273553" y="0"/>
            <a:ext cx="1918447"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3.1 Computer Architecture</a:t>
            </a:r>
          </a:p>
        </p:txBody>
      </p:sp>
    </p:spTree>
    <p:extLst>
      <p:ext uri="{BB962C8B-B14F-4D97-AF65-F5344CB8AC3E}">
        <p14:creationId xmlns:p14="http://schemas.microsoft.com/office/powerpoint/2010/main" val="303326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5BE3-A5E6-2441-8B43-88057BFA29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00DD0BD-9E9C-3149-9D73-7714E60B93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6C11E8-8C5A-F94C-92BC-F8CE63829B18}"/>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5" name="Footer Placeholder 4">
            <a:extLst>
              <a:ext uri="{FF2B5EF4-FFF2-40B4-BE49-F238E27FC236}">
                <a16:creationId xmlns:a16="http://schemas.microsoft.com/office/drawing/2014/main" id="{8DDA30D2-7A50-C24A-B89F-7B334E2B3A4F}"/>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C33DB7B-D39A-5D42-B527-84830A9FD46C}"/>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273026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987B-2E8C-E64A-A631-E6636A33B8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3A30E3-11FD-5C4D-9189-71A6852FC2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1EDCE40-B7D3-6748-8387-0D094340D3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1EBC28-68EC-2347-B304-F13357E7AF61}"/>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6" name="Footer Placeholder 5">
            <a:extLst>
              <a:ext uri="{FF2B5EF4-FFF2-40B4-BE49-F238E27FC236}">
                <a16:creationId xmlns:a16="http://schemas.microsoft.com/office/drawing/2014/main" id="{A6D51FE6-667E-7740-9EA4-E143114B4A8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09C44EE-E605-BC4C-BE7A-BDD2F6876E70}"/>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261460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B085-1714-5445-B558-B3384368690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2220AD-9B8C-2C42-8F0B-240C5245D1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123825-0909-E84C-9647-C782456194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F99CCF-20C1-4F42-AC56-46BA13DCBA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D4DEB-409F-9B45-990B-7679E37E15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4766918-842E-A648-B211-72FE22DBE5BA}"/>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8" name="Footer Placeholder 7">
            <a:extLst>
              <a:ext uri="{FF2B5EF4-FFF2-40B4-BE49-F238E27FC236}">
                <a16:creationId xmlns:a16="http://schemas.microsoft.com/office/drawing/2014/main" id="{0AA998E8-A327-7641-B513-A42735E3AB3B}"/>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D0C213A8-A42B-4B4F-8832-2B6626CF91B2}"/>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111944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C99C-CA21-174F-AC43-93058A89E39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4A19BF-9F8E-D947-B623-B38AB5394FC3}"/>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4" name="Footer Placeholder 3">
            <a:extLst>
              <a:ext uri="{FF2B5EF4-FFF2-40B4-BE49-F238E27FC236}">
                <a16:creationId xmlns:a16="http://schemas.microsoft.com/office/drawing/2014/main" id="{839AF3B6-A878-FC46-ACC2-3311030604C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6BA0F85E-B018-E841-B3F0-E404F6F44F2D}"/>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1228240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668813-83BF-B94A-8BA1-AE2EA6581FF7}"/>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3" name="Footer Placeholder 2">
            <a:extLst>
              <a:ext uri="{FF2B5EF4-FFF2-40B4-BE49-F238E27FC236}">
                <a16:creationId xmlns:a16="http://schemas.microsoft.com/office/drawing/2014/main" id="{91C2048E-66B9-714C-94E4-96C59A0BD32B}"/>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E3288C0A-2FD1-0240-BB76-51B890EDE4BA}"/>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282240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9C21-17A5-6745-A159-5EC9220C7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088AA77-409C-0542-AFD2-C0101C758B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D555F3C-FD00-2147-BD1A-1C75E9796A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EDFF3-9551-7441-B14D-6E0A10517C85}"/>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6" name="Footer Placeholder 5">
            <a:extLst>
              <a:ext uri="{FF2B5EF4-FFF2-40B4-BE49-F238E27FC236}">
                <a16:creationId xmlns:a16="http://schemas.microsoft.com/office/drawing/2014/main" id="{277E1FC6-88E7-6D42-B7AB-26C61C64F35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C36E15A-6218-B04B-9213-3C51C193F987}"/>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122123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E94C-C1EF-2649-A34D-E06AE212E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D988FFF-78CA-5345-95EF-B673FE6888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906B07F1-FF51-7845-9A6C-803DF43B7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EEFA73-5AA0-814A-A03F-175347842FA8}"/>
              </a:ext>
            </a:extLst>
          </p:cNvPr>
          <p:cNvSpPr>
            <a:spLocks noGrp="1"/>
          </p:cNvSpPr>
          <p:nvPr>
            <p:ph type="dt" sz="half" idx="10"/>
          </p:nvPr>
        </p:nvSpPr>
        <p:spPr/>
        <p:txBody>
          <a:bodyPr/>
          <a:lstStyle/>
          <a:p>
            <a:fld id="{35384E65-66CB-9149-8F3D-2EBA23B90A70}" type="datetimeFigureOut">
              <a:rPr lang="en-GB" smtClean="0"/>
              <a:t>14/03/2023</a:t>
            </a:fld>
            <a:endParaRPr lang="en-GB" dirty="0"/>
          </a:p>
        </p:txBody>
      </p:sp>
      <p:sp>
        <p:nvSpPr>
          <p:cNvPr id="6" name="Footer Placeholder 5">
            <a:extLst>
              <a:ext uri="{FF2B5EF4-FFF2-40B4-BE49-F238E27FC236}">
                <a16:creationId xmlns:a16="http://schemas.microsoft.com/office/drawing/2014/main" id="{4EEABFC3-0C1B-8F4F-90AD-2960ADD40A1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81E5A1C-6334-924D-A820-EDDDCA82EBF7}"/>
              </a:ext>
            </a:extLst>
          </p:cNvPr>
          <p:cNvSpPr>
            <a:spLocks noGrp="1"/>
          </p:cNvSpPr>
          <p:nvPr>
            <p:ph type="sldNum" sz="quarter" idx="12"/>
          </p:nvPr>
        </p:nvSpPr>
        <p:spPr/>
        <p:txBody>
          <a:bodyPr/>
          <a:lstStyle/>
          <a:p>
            <a:fld id="{E49617C7-C8C9-C046-8664-2895ED8BC153}" type="slidenum">
              <a:rPr lang="en-GB" smtClean="0"/>
              <a:t>‹#›</a:t>
            </a:fld>
            <a:endParaRPr lang="en-GB" dirty="0"/>
          </a:p>
        </p:txBody>
      </p:sp>
    </p:spTree>
    <p:extLst>
      <p:ext uri="{BB962C8B-B14F-4D97-AF65-F5344CB8AC3E}">
        <p14:creationId xmlns:p14="http://schemas.microsoft.com/office/powerpoint/2010/main" val="1746942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EC62A7-A20C-ED45-A28E-721E5D19F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344F6B-5AA0-F24E-98C1-1DE0B9AB08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7B69BC-81E5-6047-A0BB-1193D69161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84E65-66CB-9149-8F3D-2EBA23B90A70}" type="datetimeFigureOut">
              <a:rPr lang="en-GB" smtClean="0"/>
              <a:t>14/03/2023</a:t>
            </a:fld>
            <a:endParaRPr lang="en-GB" dirty="0"/>
          </a:p>
        </p:txBody>
      </p:sp>
      <p:sp>
        <p:nvSpPr>
          <p:cNvPr id="5" name="Footer Placeholder 4">
            <a:extLst>
              <a:ext uri="{FF2B5EF4-FFF2-40B4-BE49-F238E27FC236}">
                <a16:creationId xmlns:a16="http://schemas.microsoft.com/office/drawing/2014/main" id="{4DF71FE5-A9E9-EB40-9C48-B0381CAF9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C2739C7-6B2C-3349-AE35-13FC3C003D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617C7-C8C9-C046-8664-2895ED8BC153}" type="slidenum">
              <a:rPr lang="en-GB" smtClean="0"/>
              <a:t>‹#›</a:t>
            </a:fld>
            <a:endParaRPr lang="en-GB" dirty="0"/>
          </a:p>
        </p:txBody>
      </p:sp>
    </p:spTree>
    <p:extLst>
      <p:ext uri="{BB962C8B-B14F-4D97-AF65-F5344CB8AC3E}">
        <p14:creationId xmlns:p14="http://schemas.microsoft.com/office/powerpoint/2010/main" val="1387856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www.computerscience.gcse.guru/glossary/control-bus" TargetMode="External"/><Relationship Id="rId3" Type="http://schemas.openxmlformats.org/officeDocument/2006/relationships/hyperlink" Target="https://www.computerscience.gcse.guru/glossary/program-counter" TargetMode="External"/><Relationship Id="rId7" Type="http://schemas.openxmlformats.org/officeDocument/2006/relationships/hyperlink" Target="https://www.computerscience.gcse.guru/glossary/current-instruction-register" TargetMode="External"/><Relationship Id="rId2" Type="http://schemas.openxmlformats.org/officeDocument/2006/relationships/hyperlink" Target="https://www.computerscience.gcse.guru/glossary/fetch-execute-cycle" TargetMode="External"/><Relationship Id="rId1" Type="http://schemas.openxmlformats.org/officeDocument/2006/relationships/slideLayout" Target="../slideLayouts/slideLayout2.xml"/><Relationship Id="rId6" Type="http://schemas.openxmlformats.org/officeDocument/2006/relationships/hyperlink" Target="https://www.computerscience.gcse.guru/glossary/memory-data-register" TargetMode="External"/><Relationship Id="rId5" Type="http://schemas.openxmlformats.org/officeDocument/2006/relationships/hyperlink" Target="https://www.computerscience.gcse.guru/glossary/address-bus" TargetMode="External"/><Relationship Id="rId4" Type="http://schemas.openxmlformats.org/officeDocument/2006/relationships/hyperlink" Target="https://www.computerscience.gcse.guru/glossary/memory-address-register"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0160-FBE5-9244-9831-5A43827E4589}"/>
              </a:ext>
            </a:extLst>
          </p:cNvPr>
          <p:cNvSpPr>
            <a:spLocks noGrp="1"/>
          </p:cNvSpPr>
          <p:nvPr>
            <p:ph type="title"/>
          </p:nvPr>
        </p:nvSpPr>
        <p:spPr/>
        <p:txBody>
          <a:bodyPr>
            <a:normAutofit fontScale="90000"/>
          </a:bodyPr>
          <a:lstStyle/>
          <a:p>
            <a:r>
              <a:rPr lang="en-US" b="1" dirty="0"/>
              <a:t>3.1 Computer architecture </a:t>
            </a:r>
            <a:endParaRPr lang="en-GB" dirty="0"/>
          </a:p>
        </p:txBody>
      </p:sp>
      <p:sp>
        <p:nvSpPr>
          <p:cNvPr id="3" name="Content Placeholder 2">
            <a:extLst>
              <a:ext uri="{FF2B5EF4-FFF2-40B4-BE49-F238E27FC236}">
                <a16:creationId xmlns:a16="http://schemas.microsoft.com/office/drawing/2014/main" id="{723ABCC6-660C-5541-894B-2C38D5365E7C}"/>
              </a:ext>
            </a:extLst>
          </p:cNvPr>
          <p:cNvSpPr>
            <a:spLocks noGrp="1"/>
          </p:cNvSpPr>
          <p:nvPr>
            <p:ph idx="1"/>
          </p:nvPr>
        </p:nvSpPr>
        <p:spPr>
          <a:solidFill>
            <a:srgbClr val="7030A0"/>
          </a:solidFill>
        </p:spPr>
        <p:txBody>
          <a:bodyPr>
            <a:normAutofit fontScale="47500" lnSpcReduction="20000"/>
          </a:bodyPr>
          <a:lstStyle/>
          <a:p>
            <a:pPr marL="514350" indent="-514350">
              <a:buFont typeface="+mj-lt"/>
              <a:buAutoNum type="arabicPeriod"/>
            </a:pPr>
            <a:r>
              <a:rPr lang="en-US" dirty="0"/>
              <a:t>Understand the role of the central processing  unit (CPU) in a computer </a:t>
            </a:r>
          </a:p>
          <a:p>
            <a:pPr marL="514350" indent="-514350">
              <a:buFont typeface="+mj-lt"/>
              <a:buAutoNum type="arabicPeriod"/>
            </a:pPr>
            <a:r>
              <a:rPr lang="en-US" dirty="0"/>
              <a:t>The CPU processes instructions and data that are input into the computer so that the result can be output </a:t>
            </a:r>
          </a:p>
          <a:p>
            <a:pPr marL="514350" indent="-514350">
              <a:buFont typeface="+mj-lt"/>
              <a:buAutoNum type="arabicPeriod"/>
            </a:pPr>
            <a:r>
              <a:rPr lang="en-US" dirty="0"/>
              <a:t>A microprocessor is a type of integrated circuit on a single chip </a:t>
            </a:r>
          </a:p>
          <a:p>
            <a:pPr marL="514350" indent="-514350">
              <a:buFont typeface="+mj-lt"/>
              <a:buAutoNum type="arabicPeriod"/>
            </a:pPr>
            <a:r>
              <a:rPr lang="en-US" dirty="0"/>
              <a:t>Including: </a:t>
            </a:r>
          </a:p>
          <a:p>
            <a:pPr marL="514350" indent="-514350">
              <a:buFont typeface="+mj-lt"/>
              <a:buAutoNum type="arabicPeriod"/>
            </a:pPr>
            <a:r>
              <a:rPr lang="en-US" dirty="0"/>
              <a:t>–  units: arithmetic logic unit (ALU) and control unit (CU) </a:t>
            </a:r>
            <a:endParaRPr lang="en-US" dirty="0">
              <a:effectLst/>
            </a:endParaRPr>
          </a:p>
          <a:p>
            <a:pPr marL="514350" indent="-514350">
              <a:buFont typeface="+mj-lt"/>
              <a:buAutoNum type="arabicPeriod"/>
            </a:pPr>
            <a:r>
              <a:rPr lang="en-US" dirty="0"/>
              <a:t>–  registers: program counter (PC), memory address register (MAR), memory data register (MDR), current instruction register (CIR) and accumulator (ACC) </a:t>
            </a:r>
            <a:endParaRPr lang="en-US" dirty="0">
              <a:effectLst/>
            </a:endParaRPr>
          </a:p>
          <a:p>
            <a:pPr marL="514350" indent="-514350">
              <a:buFont typeface="+mj-lt"/>
              <a:buAutoNum type="arabicPeriod"/>
            </a:pPr>
            <a:r>
              <a:rPr lang="en-US" dirty="0"/>
              <a:t>–  buses: address bus, data bus and control bus </a:t>
            </a:r>
            <a:endParaRPr lang="en-US" dirty="0">
              <a:effectLst/>
            </a:endParaRPr>
          </a:p>
          <a:p>
            <a:pPr marL="514350" indent="-514350">
              <a:buFont typeface="+mj-lt"/>
              <a:buAutoNum type="arabicPeriod"/>
            </a:pPr>
            <a:r>
              <a:rPr lang="en-US" dirty="0"/>
              <a:t>How instructions and data are fetched from random access memory (RAM) into the CPU, how they are processed using each component and how they are then executed </a:t>
            </a:r>
            <a:endParaRPr lang="en-US" dirty="0">
              <a:effectLst/>
            </a:endParaRPr>
          </a:p>
          <a:p>
            <a:pPr marL="514350" indent="-514350">
              <a:buFont typeface="+mj-lt"/>
              <a:buAutoNum type="arabicPeriod"/>
            </a:pPr>
            <a:r>
              <a:rPr lang="en-US" dirty="0"/>
              <a:t>Understand the purpose of the components in a CPU, in a computer that has a Von Neumann architecture </a:t>
            </a:r>
          </a:p>
          <a:p>
            <a:pPr marL="514350" indent="-514350">
              <a:buFont typeface="+mj-lt"/>
              <a:buAutoNum type="arabicPeriod"/>
            </a:pPr>
            <a:r>
              <a:rPr lang="en-US" dirty="0"/>
              <a:t>Understand what is meant by a microprocessor </a:t>
            </a:r>
          </a:p>
          <a:p>
            <a:pPr marL="514350" indent="-514350">
              <a:buFont typeface="+mj-lt"/>
              <a:buAutoNum type="arabicPeriod"/>
            </a:pPr>
            <a:r>
              <a:rPr lang="en-US" dirty="0"/>
              <a:t>Describe the process of the  fetch–decode–execute cycle including the</a:t>
            </a:r>
            <a:br>
              <a:rPr lang="en-US" dirty="0"/>
            </a:br>
            <a:r>
              <a:rPr lang="en-US" dirty="0"/>
              <a:t>role of each component in the process </a:t>
            </a:r>
          </a:p>
          <a:p>
            <a:pPr marL="514350" indent="-514350">
              <a:buFont typeface="+mj-lt"/>
              <a:buAutoNum type="arabicPeriod"/>
            </a:pPr>
            <a:r>
              <a:rPr lang="en-US" dirty="0"/>
              <a:t>Understand what is meant by a core, cache and clock in a CPU and explain how they can affect</a:t>
            </a:r>
            <a:br>
              <a:rPr lang="en-US" dirty="0"/>
            </a:br>
            <a:r>
              <a:rPr lang="en-US" dirty="0"/>
              <a:t>the performance of a CPU </a:t>
            </a:r>
            <a:endParaRPr lang="en-US" dirty="0">
              <a:effectLst/>
            </a:endParaRPr>
          </a:p>
          <a:p>
            <a:pPr marL="514350" indent="-514350">
              <a:buFont typeface="+mj-lt"/>
              <a:buAutoNum type="arabicPeriod"/>
            </a:pPr>
            <a:r>
              <a:rPr lang="en-US" dirty="0"/>
              <a:t>Understand the purpose and use of an instruction set for a CPU </a:t>
            </a:r>
            <a:endParaRPr lang="en-US" dirty="0">
              <a:effectLst/>
            </a:endParaRPr>
          </a:p>
          <a:p>
            <a:pPr marL="514350" indent="-514350">
              <a:buFont typeface="+mj-lt"/>
              <a:buAutoNum type="arabicPeriod"/>
            </a:pPr>
            <a:r>
              <a:rPr lang="en-US" dirty="0"/>
              <a:t>Describe the purpose and characteristics of an embedded system and identify devices in which</a:t>
            </a:r>
            <a:br>
              <a:rPr lang="en-US" dirty="0"/>
            </a:br>
            <a:r>
              <a:rPr lang="en-US" dirty="0"/>
              <a:t>they are commonly used </a:t>
            </a:r>
            <a:endParaRPr lang="en-US" dirty="0">
              <a:effectLst/>
            </a:endParaRPr>
          </a:p>
          <a:p>
            <a:pPr marL="514350" indent="-514350">
              <a:buFont typeface="+mj-lt"/>
              <a:buAutoNum type="arabicPeriod"/>
            </a:pPr>
            <a:r>
              <a:rPr lang="en-US" dirty="0"/>
              <a:t>The number of cores, size of the cache and speed of the clock can affect the performance of a CPU </a:t>
            </a:r>
          </a:p>
          <a:p>
            <a:pPr marL="514350" indent="-514350">
              <a:buFont typeface="+mj-lt"/>
              <a:buAutoNum type="arabicPeriod"/>
            </a:pPr>
            <a:r>
              <a:rPr lang="en-US" dirty="0"/>
              <a:t>An instruction set is a list of all the commands that can be processed by a CPU and the commands are machine code </a:t>
            </a:r>
          </a:p>
          <a:p>
            <a:pPr marL="514350" indent="-514350">
              <a:buFont typeface="+mj-lt"/>
              <a:buAutoNum type="arabicPeriod"/>
            </a:pPr>
            <a:r>
              <a:rPr lang="en-US" dirty="0"/>
              <a:t>An embedded system is used to perform a dedicated function, e.g. domestic appliances, cars, security systems, lighting systems or vending machines. This is different to a general purpose computer that is used to perform many different functions, e.g. a personal computer (PC) or a laptop </a:t>
            </a:r>
          </a:p>
          <a:p>
            <a:pPr marL="514350" indent="-514350">
              <a:buFont typeface="+mj-lt"/>
              <a:buAutoNum type="arabicPeriod"/>
            </a:pPr>
            <a:r>
              <a:rPr lang="en-US" dirty="0"/>
              <a:t>Storing data and addresses into specific registers </a:t>
            </a:r>
          </a:p>
          <a:p>
            <a:pPr marL="514350" indent="-514350">
              <a:buFont typeface="+mj-lt"/>
              <a:buAutoNum type="arabicPeriod"/>
            </a:pPr>
            <a:r>
              <a:rPr lang="en-US" dirty="0"/>
              <a:t>Using buses to transmit data, addresses and signals </a:t>
            </a:r>
          </a:p>
          <a:p>
            <a:pPr marL="514350" indent="-514350">
              <a:buFont typeface="+mj-lt"/>
              <a:buAutoNum type="arabicPeriod"/>
            </a:pPr>
            <a:r>
              <a:rPr lang="en-US" dirty="0"/>
              <a:t>Using units to fetch, decode and execute data and instructions </a:t>
            </a:r>
          </a:p>
          <a:p>
            <a:pPr marL="514350" indent="-514350">
              <a:buFont typeface="+mj-lt"/>
              <a:buAutoNum type="arabicPeriod"/>
            </a:pPr>
            <a:endParaRPr lang="en-GB" dirty="0"/>
          </a:p>
        </p:txBody>
      </p:sp>
    </p:spTree>
    <p:extLst>
      <p:ext uri="{BB962C8B-B14F-4D97-AF65-F5344CB8AC3E}">
        <p14:creationId xmlns:p14="http://schemas.microsoft.com/office/powerpoint/2010/main" val="130513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System Bus</a:t>
            </a:r>
          </a:p>
        </p:txBody>
      </p:sp>
      <p:sp>
        <p:nvSpPr>
          <p:cNvPr id="3" name="Content Placeholder 2"/>
          <p:cNvSpPr>
            <a:spLocks noGrp="1"/>
          </p:cNvSpPr>
          <p:nvPr>
            <p:ph idx="1"/>
          </p:nvPr>
        </p:nvSpPr>
        <p:spPr>
          <a:xfrm>
            <a:off x="0" y="628650"/>
            <a:ext cx="5550568" cy="6229349"/>
          </a:xfrm>
        </p:spPr>
        <p:txBody>
          <a:bodyPr/>
          <a:lstStyle/>
          <a:p>
            <a:r>
              <a:rPr lang="en-GB" dirty="0"/>
              <a:t>3 different buses</a:t>
            </a:r>
          </a:p>
          <a:p>
            <a:r>
              <a:rPr lang="en-GB" dirty="0"/>
              <a:t>1: Address Bus </a:t>
            </a:r>
          </a:p>
          <a:p>
            <a:r>
              <a:rPr lang="en-GB" dirty="0"/>
              <a:t>Processor says the physical address it wants to use </a:t>
            </a:r>
          </a:p>
          <a:p>
            <a:endParaRPr lang="en-GB" dirty="0"/>
          </a:p>
          <a:p>
            <a:r>
              <a:rPr lang="en-GB" dirty="0"/>
              <a:t>2: Data Bus </a:t>
            </a:r>
          </a:p>
          <a:p>
            <a:r>
              <a:rPr lang="en-GB" dirty="0"/>
              <a:t>Data is sent or received on this </a:t>
            </a:r>
          </a:p>
          <a:p>
            <a:endParaRPr lang="en-GB" dirty="0"/>
          </a:p>
          <a:p>
            <a:r>
              <a:rPr lang="en-GB" dirty="0"/>
              <a:t>3: Control Bus </a:t>
            </a:r>
          </a:p>
          <a:p>
            <a:r>
              <a:rPr lang="en-GB" dirty="0"/>
              <a:t>Used to make sure timing is good and tells other parts what the processor is doing </a:t>
            </a:r>
          </a:p>
        </p:txBody>
      </p:sp>
      <p:pic>
        <p:nvPicPr>
          <p:cNvPr id="1026" name="Picture 2" descr="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431" y="513347"/>
            <a:ext cx="7074569" cy="553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1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Three Letters</a:t>
            </a:r>
          </a:p>
        </p:txBody>
      </p:sp>
      <p:sp>
        <p:nvSpPr>
          <p:cNvPr id="3" name="Content Placeholder 2"/>
          <p:cNvSpPr>
            <a:spLocks noGrp="1"/>
          </p:cNvSpPr>
          <p:nvPr>
            <p:ph idx="1"/>
          </p:nvPr>
        </p:nvSpPr>
        <p:spPr/>
        <p:txBody>
          <a:bodyPr/>
          <a:lstStyle/>
          <a:p>
            <a:r>
              <a:rPr lang="en-GB" dirty="0"/>
              <a:t>OMG!! Computer Science loves 3 letters. WTF? </a:t>
            </a:r>
          </a:p>
          <a:p>
            <a:endParaRPr lang="en-GB" dirty="0"/>
          </a:p>
          <a:p>
            <a:r>
              <a:rPr lang="en-GB" dirty="0"/>
              <a:t>The Processor can also be called the CPU </a:t>
            </a:r>
            <a:r>
              <a:rPr lang="mr-IN" dirty="0"/>
              <a:t>–</a:t>
            </a:r>
            <a:r>
              <a:rPr lang="en-GB" dirty="0"/>
              <a:t> Central Processing Unit. </a:t>
            </a:r>
          </a:p>
          <a:p>
            <a:endParaRPr lang="en-GB" dirty="0"/>
          </a:p>
          <a:p>
            <a:r>
              <a:rPr lang="en-GB" dirty="0"/>
              <a:t>The Memory can also be called RAM - Random Access Memory </a:t>
            </a:r>
          </a:p>
          <a:p>
            <a:r>
              <a:rPr lang="en-GB" dirty="0"/>
              <a:t>RAM is volatile memory, this means when you switch off the computer the data inside in the RAM is gone. </a:t>
            </a:r>
          </a:p>
          <a:p>
            <a:endParaRPr lang="en-GB" dirty="0"/>
          </a:p>
          <a:p>
            <a:r>
              <a:rPr lang="en-GB" dirty="0"/>
              <a:t>Inside the processor and inside the memory are other parts. Get ready</a:t>
            </a:r>
            <a:r>
              <a:rPr lang="mr-IN" dirty="0"/>
              <a:t>…</a:t>
            </a:r>
            <a:r>
              <a:rPr lang="en-GB" dirty="0"/>
              <a:t>. </a:t>
            </a:r>
            <a:r>
              <a:rPr lang="en-GB" dirty="0">
                <a:sym typeface="Wingdings"/>
              </a:rPr>
              <a:t> </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9170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F2F9-FB89-A54F-AD40-A0902763A1AF}"/>
              </a:ext>
            </a:extLst>
          </p:cNvPr>
          <p:cNvSpPr>
            <a:spLocks noGrp="1"/>
          </p:cNvSpPr>
          <p:nvPr>
            <p:ph type="title"/>
          </p:nvPr>
        </p:nvSpPr>
        <p:spPr/>
        <p:txBody>
          <a:bodyPr>
            <a:normAutofit fontScale="90000"/>
          </a:bodyPr>
          <a:lstStyle/>
          <a:p>
            <a:r>
              <a:rPr lang="en-US" dirty="0"/>
              <a:t>All the parts we will learn about:</a:t>
            </a:r>
          </a:p>
        </p:txBody>
      </p:sp>
      <p:sp>
        <p:nvSpPr>
          <p:cNvPr id="3" name="Content Placeholder 2">
            <a:extLst>
              <a:ext uri="{FF2B5EF4-FFF2-40B4-BE49-F238E27FC236}">
                <a16:creationId xmlns:a16="http://schemas.microsoft.com/office/drawing/2014/main" id="{5FA61B38-E004-8D4F-B1E8-70BCCBBB49B2}"/>
              </a:ext>
            </a:extLst>
          </p:cNvPr>
          <p:cNvSpPr>
            <a:spLocks noGrp="1"/>
          </p:cNvSpPr>
          <p:nvPr>
            <p:ph idx="1"/>
          </p:nvPr>
        </p:nvSpPr>
        <p:spPr/>
        <p:txBody>
          <a:bodyPr/>
          <a:lstStyle/>
          <a:p>
            <a:r>
              <a:rPr lang="en-US" dirty="0"/>
              <a:t>ALU – Arithmetic Logic Unit</a:t>
            </a:r>
          </a:p>
          <a:p>
            <a:r>
              <a:rPr lang="en-US" dirty="0"/>
              <a:t>CU – Control Unit</a:t>
            </a:r>
          </a:p>
          <a:p>
            <a:r>
              <a:rPr lang="en-US" dirty="0"/>
              <a:t>System Clock</a:t>
            </a:r>
          </a:p>
          <a:p>
            <a:r>
              <a:rPr lang="en-US" dirty="0"/>
              <a:t>IAS - Immediate Access Store</a:t>
            </a:r>
          </a:p>
          <a:p>
            <a:r>
              <a:rPr lang="en-US" dirty="0"/>
              <a:t>PC – Program Counter</a:t>
            </a:r>
          </a:p>
          <a:p>
            <a:r>
              <a:rPr lang="en-US" dirty="0"/>
              <a:t>MAR – Memory Address Register</a:t>
            </a:r>
          </a:p>
          <a:p>
            <a:r>
              <a:rPr lang="en-US" dirty="0"/>
              <a:t>MDR – Memory Data Register </a:t>
            </a:r>
          </a:p>
          <a:p>
            <a:r>
              <a:rPr lang="en-US" dirty="0"/>
              <a:t>ACC – Accumulator</a:t>
            </a:r>
          </a:p>
          <a:p>
            <a:r>
              <a:rPr lang="en-US" dirty="0"/>
              <a:t>IX – Index Register</a:t>
            </a:r>
          </a:p>
          <a:p>
            <a:r>
              <a:rPr lang="en-US" dirty="0"/>
              <a:t>CIR – Current Instruction Register</a:t>
            </a:r>
          </a:p>
          <a:p>
            <a:r>
              <a:rPr lang="en-US" dirty="0"/>
              <a:t>SR – Status Register </a:t>
            </a:r>
          </a:p>
        </p:txBody>
      </p:sp>
    </p:spTree>
    <p:extLst>
      <p:ext uri="{BB962C8B-B14F-4D97-AF65-F5344CB8AC3E}">
        <p14:creationId xmlns:p14="http://schemas.microsoft.com/office/powerpoint/2010/main" val="3326208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5710-B779-514F-BC8F-3ADD62324CF8}"/>
              </a:ext>
            </a:extLst>
          </p:cNvPr>
          <p:cNvSpPr>
            <a:spLocks noGrp="1"/>
          </p:cNvSpPr>
          <p:nvPr>
            <p:ph type="title"/>
          </p:nvPr>
        </p:nvSpPr>
        <p:spPr/>
        <p:txBody>
          <a:bodyPr>
            <a:normAutofit fontScale="90000"/>
          </a:bodyPr>
          <a:lstStyle/>
          <a:p>
            <a:r>
              <a:rPr lang="en-US" dirty="0"/>
              <a:t>Registers</a:t>
            </a:r>
          </a:p>
        </p:txBody>
      </p:sp>
      <p:sp>
        <p:nvSpPr>
          <p:cNvPr id="3" name="Content Placeholder 2">
            <a:extLst>
              <a:ext uri="{FF2B5EF4-FFF2-40B4-BE49-F238E27FC236}">
                <a16:creationId xmlns:a16="http://schemas.microsoft.com/office/drawing/2014/main" id="{BA33612D-0711-954D-97F0-A4043EB20F27}"/>
              </a:ext>
            </a:extLst>
          </p:cNvPr>
          <p:cNvSpPr>
            <a:spLocks noGrp="1"/>
          </p:cNvSpPr>
          <p:nvPr>
            <p:ph idx="1"/>
          </p:nvPr>
        </p:nvSpPr>
        <p:spPr/>
        <p:txBody>
          <a:bodyPr>
            <a:normAutofit fontScale="92500" lnSpcReduction="20000"/>
          </a:bodyPr>
          <a:lstStyle/>
          <a:p>
            <a:r>
              <a:rPr lang="en-US" dirty="0"/>
              <a:t>Q. What’s RAM?</a:t>
            </a:r>
          </a:p>
          <a:p>
            <a:r>
              <a:rPr lang="en-US" dirty="0"/>
              <a:t>A. Random Access Memory. </a:t>
            </a:r>
          </a:p>
          <a:p>
            <a:endParaRPr lang="en-US" dirty="0"/>
          </a:p>
          <a:p>
            <a:r>
              <a:rPr lang="en-US" dirty="0"/>
              <a:t>Q. Is it volatile?</a:t>
            </a:r>
          </a:p>
          <a:p>
            <a:r>
              <a:rPr lang="en-US" dirty="0"/>
              <a:t>A. Yep. Turn power off and your data in the RAM goes away. </a:t>
            </a:r>
          </a:p>
          <a:p>
            <a:endParaRPr lang="en-US" dirty="0"/>
          </a:p>
          <a:p>
            <a:r>
              <a:rPr lang="en-US" dirty="0"/>
              <a:t>Q. Can you hold one thing in the RAM or many things?</a:t>
            </a:r>
          </a:p>
          <a:p>
            <a:pPr marL="514350" indent="-514350">
              <a:buAutoNum type="alphaUcPeriod"/>
            </a:pPr>
            <a:r>
              <a:rPr lang="en-US" dirty="0"/>
              <a:t>Many things </a:t>
            </a:r>
          </a:p>
          <a:p>
            <a:pPr marL="514350" indent="-514350">
              <a:buAutoNum type="alphaUcPeriod"/>
            </a:pPr>
            <a:endParaRPr lang="en-US" dirty="0"/>
          </a:p>
          <a:p>
            <a:r>
              <a:rPr lang="en-US" dirty="0"/>
              <a:t>Q. Is it fast?</a:t>
            </a:r>
          </a:p>
          <a:p>
            <a:r>
              <a:rPr lang="en-US" dirty="0"/>
              <a:t>A. Yep, its fast because its primary memory </a:t>
            </a:r>
          </a:p>
          <a:p>
            <a:endParaRPr lang="en-US" dirty="0"/>
          </a:p>
          <a:p>
            <a:r>
              <a:rPr lang="en-US" dirty="0"/>
              <a:t>Q. What’s a register?</a:t>
            </a:r>
          </a:p>
          <a:p>
            <a:r>
              <a:rPr lang="en-US" dirty="0"/>
              <a:t>A. It’s the name for another type of memory. Its small, it can only hold one thing at a time. But its really fast, usually because it lives INSIDE the CPU.</a:t>
            </a:r>
          </a:p>
        </p:txBody>
      </p:sp>
    </p:spTree>
    <p:extLst>
      <p:ext uri="{BB962C8B-B14F-4D97-AF65-F5344CB8AC3E}">
        <p14:creationId xmlns:p14="http://schemas.microsoft.com/office/powerpoint/2010/main" val="308665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D295-8533-EB4F-BE16-DF9442FB1511}"/>
              </a:ext>
            </a:extLst>
          </p:cNvPr>
          <p:cNvSpPr>
            <a:spLocks noGrp="1"/>
          </p:cNvSpPr>
          <p:nvPr>
            <p:ph type="title"/>
          </p:nvPr>
        </p:nvSpPr>
        <p:spPr/>
        <p:txBody>
          <a:bodyPr>
            <a:normAutofit fontScale="90000"/>
          </a:bodyPr>
          <a:lstStyle/>
          <a:p>
            <a:r>
              <a:rPr lang="en-US" dirty="0"/>
              <a:t>Inside the CPU – The ALU</a:t>
            </a:r>
          </a:p>
        </p:txBody>
      </p:sp>
      <p:sp>
        <p:nvSpPr>
          <p:cNvPr id="3" name="Content Placeholder 2">
            <a:extLst>
              <a:ext uri="{FF2B5EF4-FFF2-40B4-BE49-F238E27FC236}">
                <a16:creationId xmlns:a16="http://schemas.microsoft.com/office/drawing/2014/main" id="{847B9588-C35D-794C-BEA3-FAA563BB3398}"/>
              </a:ext>
            </a:extLst>
          </p:cNvPr>
          <p:cNvSpPr>
            <a:spLocks noGrp="1"/>
          </p:cNvSpPr>
          <p:nvPr>
            <p:ph idx="1"/>
          </p:nvPr>
        </p:nvSpPr>
        <p:spPr>
          <a:xfrm>
            <a:off x="0" y="728132"/>
            <a:ext cx="6705600" cy="6129867"/>
          </a:xfrm>
        </p:spPr>
        <p:txBody>
          <a:bodyPr/>
          <a:lstStyle/>
          <a:p>
            <a:r>
              <a:rPr lang="en-US" dirty="0"/>
              <a:t>So inside the CPU is something called the ALU – Arithmetic Logic Unit.</a:t>
            </a:r>
          </a:p>
          <a:p>
            <a:endParaRPr lang="en-US" dirty="0"/>
          </a:p>
          <a:p>
            <a:r>
              <a:rPr lang="en-US" dirty="0"/>
              <a:t>The job of the ALU is to do all the math calculations.</a:t>
            </a:r>
          </a:p>
          <a:p>
            <a:endParaRPr lang="en-US" dirty="0"/>
          </a:p>
          <a:p>
            <a:r>
              <a:rPr lang="en-US" dirty="0"/>
              <a:t>It does Addition, Subtraction, AND, OR, NOT, NAND, NOR, XOR</a:t>
            </a:r>
          </a:p>
          <a:p>
            <a:endParaRPr lang="en-US" dirty="0"/>
          </a:p>
          <a:p>
            <a:r>
              <a:rPr lang="en-US" dirty="0"/>
              <a:t> </a:t>
            </a:r>
          </a:p>
        </p:txBody>
      </p:sp>
      <p:sp>
        <p:nvSpPr>
          <p:cNvPr id="14" name="Rounded Rectangle 13">
            <a:extLst>
              <a:ext uri="{FF2B5EF4-FFF2-40B4-BE49-F238E27FC236}">
                <a16:creationId xmlns:a16="http://schemas.microsoft.com/office/drawing/2014/main" id="{AD0DE9AB-7D80-0147-966A-86E6E0AB610E}"/>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5" name="Rounded Rectangle 14">
            <a:extLst>
              <a:ext uri="{FF2B5EF4-FFF2-40B4-BE49-F238E27FC236}">
                <a16:creationId xmlns:a16="http://schemas.microsoft.com/office/drawing/2014/main" id="{011D55D4-CC9D-4F4F-A33B-A96E23B5D366}"/>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Tree>
    <p:extLst>
      <p:ext uri="{BB962C8B-B14F-4D97-AF65-F5344CB8AC3E}">
        <p14:creationId xmlns:p14="http://schemas.microsoft.com/office/powerpoint/2010/main" val="304526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ALU - ACC</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0" y="728132"/>
            <a:ext cx="6221506" cy="6129867"/>
          </a:xfrm>
        </p:spPr>
        <p:txBody>
          <a:bodyPr>
            <a:normAutofit lnSpcReduction="10000"/>
          </a:bodyPr>
          <a:lstStyle/>
          <a:p>
            <a:r>
              <a:rPr lang="en-US" dirty="0"/>
              <a:t>Inside the ALU is a register. </a:t>
            </a:r>
          </a:p>
          <a:p>
            <a:r>
              <a:rPr lang="en-US" dirty="0"/>
              <a:t>A register is a small piece of memory that holds something </a:t>
            </a:r>
          </a:p>
          <a:p>
            <a:r>
              <a:rPr lang="en-US" dirty="0"/>
              <a:t>The register inside the ALU is so important that it gets a special name.</a:t>
            </a:r>
          </a:p>
          <a:p>
            <a:r>
              <a:rPr lang="en-US" dirty="0"/>
              <a:t>The Accumulator. ACC</a:t>
            </a:r>
          </a:p>
          <a:p>
            <a:endParaRPr lang="en-US" dirty="0"/>
          </a:p>
          <a:p>
            <a:r>
              <a:rPr lang="en-US" dirty="0"/>
              <a:t>The ALU does all the math operations, the ACC holds the answer from these operations</a:t>
            </a:r>
          </a:p>
          <a:p>
            <a:endParaRPr lang="en-US" dirty="0"/>
          </a:p>
          <a:p>
            <a:r>
              <a:rPr lang="en-US" dirty="0"/>
              <a:t>In many books and websites, it will show the ACC outside of the ALU, this is done just for ease, in real life the ACC is inside the ALU.</a:t>
            </a:r>
          </a:p>
        </p:txBody>
      </p:sp>
      <p:sp>
        <p:nvSpPr>
          <p:cNvPr id="10" name="Rounded Rectangle 9">
            <a:extLst>
              <a:ext uri="{FF2B5EF4-FFF2-40B4-BE49-F238E27FC236}">
                <a16:creationId xmlns:a16="http://schemas.microsoft.com/office/drawing/2014/main" id="{1F3734A5-58D8-1D4F-B11A-1250EB65EDE6}"/>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B400C188-655F-2743-8F28-CD53C4236149}"/>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4E771F38-3CB9-0C4B-B401-FBC2787BA0B4}"/>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Tree>
    <p:extLst>
      <p:ext uri="{BB962C8B-B14F-4D97-AF65-F5344CB8AC3E}">
        <p14:creationId xmlns:p14="http://schemas.microsoft.com/office/powerpoint/2010/main" val="426077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CPU – MAR</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1" y="728132"/>
            <a:ext cx="6687671" cy="6129867"/>
          </a:xfrm>
        </p:spPr>
        <p:txBody>
          <a:bodyPr>
            <a:normAutofit fontScale="92500" lnSpcReduction="10000"/>
          </a:bodyPr>
          <a:lstStyle/>
          <a:p>
            <a:r>
              <a:rPr lang="en-GB" dirty="0"/>
              <a:t>Another register inside the CPU is the MAR. Memory Address Register. </a:t>
            </a:r>
          </a:p>
          <a:p>
            <a:endParaRPr lang="en-GB" dirty="0"/>
          </a:p>
          <a:p>
            <a:r>
              <a:rPr lang="en-GB" dirty="0"/>
              <a:t>Can RAM hold one thing or many things? </a:t>
            </a:r>
          </a:p>
          <a:p>
            <a:r>
              <a:rPr lang="en-GB" dirty="0"/>
              <a:t>Many.</a:t>
            </a:r>
          </a:p>
          <a:p>
            <a:endParaRPr lang="en-GB" dirty="0"/>
          </a:p>
          <a:p>
            <a:r>
              <a:rPr lang="en-GB" dirty="0"/>
              <a:t>So when you want something from RAM, you have to say WHERE in RAM you want to go to. You have to say the location of the data you want. You have to say the address. </a:t>
            </a:r>
          </a:p>
          <a:p>
            <a:endParaRPr lang="en-GB" dirty="0"/>
          </a:p>
          <a:p>
            <a:r>
              <a:rPr lang="en-GB" dirty="0"/>
              <a:t>The address you want to go to is stored in the MAR. </a:t>
            </a:r>
          </a:p>
          <a:p>
            <a:endParaRPr lang="en-GB" dirty="0"/>
          </a:p>
          <a:p>
            <a:r>
              <a:rPr lang="en-GB" dirty="0"/>
              <a:t>It uses the address bus</a:t>
            </a:r>
          </a:p>
          <a:p>
            <a:endParaRPr lang="en-GB" dirty="0"/>
          </a:p>
          <a:p>
            <a:endParaRPr lang="en-GB" dirty="0"/>
          </a:p>
          <a:p>
            <a:endParaRPr lang="en-US" dirty="0"/>
          </a:p>
        </p:txBody>
      </p:sp>
      <p:sp>
        <p:nvSpPr>
          <p:cNvPr id="10" name="Rounded Rectangle 9">
            <a:extLst>
              <a:ext uri="{FF2B5EF4-FFF2-40B4-BE49-F238E27FC236}">
                <a16:creationId xmlns:a16="http://schemas.microsoft.com/office/drawing/2014/main" id="{CC390FA6-FB78-9549-A9FB-D7AA46B5AD2B}"/>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277E6DC1-FA89-4E49-B89C-363B0379AC45}"/>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D4FF13E3-273A-D548-9AE7-0A5028B5855C}"/>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3" name="Rounded Rectangle 12">
            <a:extLst>
              <a:ext uri="{FF2B5EF4-FFF2-40B4-BE49-F238E27FC236}">
                <a16:creationId xmlns:a16="http://schemas.microsoft.com/office/drawing/2014/main" id="{72438C45-6023-F84B-8F12-11B220ED6E2A}"/>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Tree>
    <p:extLst>
      <p:ext uri="{BB962C8B-B14F-4D97-AF65-F5344CB8AC3E}">
        <p14:creationId xmlns:p14="http://schemas.microsoft.com/office/powerpoint/2010/main" val="104277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CPU – MDR</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1" y="728132"/>
            <a:ext cx="6687671" cy="6129867"/>
          </a:xfrm>
        </p:spPr>
        <p:txBody>
          <a:bodyPr>
            <a:normAutofit lnSpcReduction="10000"/>
          </a:bodyPr>
          <a:lstStyle/>
          <a:p>
            <a:r>
              <a:rPr lang="en-GB" dirty="0"/>
              <a:t>So the MAR stores the address via the address bus.</a:t>
            </a:r>
          </a:p>
          <a:p>
            <a:endParaRPr lang="en-GB" dirty="0"/>
          </a:p>
          <a:p>
            <a:r>
              <a:rPr lang="en-GB" dirty="0"/>
              <a:t>The MDR – Memory Data Register, stores the actual data. </a:t>
            </a:r>
          </a:p>
          <a:p>
            <a:endParaRPr lang="en-GB" dirty="0"/>
          </a:p>
          <a:p>
            <a:r>
              <a:rPr lang="en-GB" dirty="0"/>
              <a:t>It uses the data bus </a:t>
            </a:r>
          </a:p>
          <a:p>
            <a:endParaRPr lang="en-GB" dirty="0"/>
          </a:p>
          <a:p>
            <a:r>
              <a:rPr lang="en-GB" dirty="0"/>
              <a:t>**This bit not in syllabus**</a:t>
            </a:r>
          </a:p>
          <a:p>
            <a:r>
              <a:rPr lang="en-GB" dirty="0"/>
              <a:t>You also have another register called the MBR – Memory Buffer Register. </a:t>
            </a:r>
          </a:p>
          <a:p>
            <a:endParaRPr lang="en-GB" dirty="0"/>
          </a:p>
          <a:p>
            <a:r>
              <a:rPr lang="en-GB" dirty="0"/>
              <a:t>In real life, the data goes to the MBR and then goes MDR.</a:t>
            </a:r>
          </a:p>
          <a:p>
            <a:endParaRPr lang="en-GB" dirty="0"/>
          </a:p>
          <a:p>
            <a:endParaRPr lang="en-GB" dirty="0"/>
          </a:p>
          <a:p>
            <a:endParaRPr lang="en-US" dirty="0"/>
          </a:p>
        </p:txBody>
      </p:sp>
      <p:sp>
        <p:nvSpPr>
          <p:cNvPr id="10" name="Rounded Rectangle 9">
            <a:extLst>
              <a:ext uri="{FF2B5EF4-FFF2-40B4-BE49-F238E27FC236}">
                <a16:creationId xmlns:a16="http://schemas.microsoft.com/office/drawing/2014/main" id="{190D09FF-5EFC-BC45-8FC7-B262EEF1D7C0}"/>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3CBEF4F4-A96A-F543-84D1-B6728F7CBE3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074DBC25-520F-D644-A01D-474EFE42CBCF}"/>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3" name="Rounded Rectangle 12">
            <a:extLst>
              <a:ext uri="{FF2B5EF4-FFF2-40B4-BE49-F238E27FC236}">
                <a16:creationId xmlns:a16="http://schemas.microsoft.com/office/drawing/2014/main" id="{0E7EFAFC-EF82-CE48-86AF-9C92C6E18A84}"/>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14" name="Rounded Rectangle 13">
            <a:extLst>
              <a:ext uri="{FF2B5EF4-FFF2-40B4-BE49-F238E27FC236}">
                <a16:creationId xmlns:a16="http://schemas.microsoft.com/office/drawing/2014/main" id="{3307383E-587C-3246-9D57-7AFA47D76A73}"/>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Tree>
    <p:extLst>
      <p:ext uri="{BB962C8B-B14F-4D97-AF65-F5344CB8AC3E}">
        <p14:creationId xmlns:p14="http://schemas.microsoft.com/office/powerpoint/2010/main" val="146011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7567-CBE3-8A49-84F6-6F71EDB0AEE4}"/>
              </a:ext>
            </a:extLst>
          </p:cNvPr>
          <p:cNvSpPr>
            <a:spLocks noGrp="1"/>
          </p:cNvSpPr>
          <p:nvPr>
            <p:ph type="title"/>
          </p:nvPr>
        </p:nvSpPr>
        <p:spPr/>
        <p:txBody>
          <a:bodyPr>
            <a:normAutofit fontScale="90000"/>
          </a:bodyPr>
          <a:lstStyle/>
          <a:p>
            <a:r>
              <a:rPr lang="en-US" dirty="0"/>
              <a:t>Inside the CPU – MAR and MDR </a:t>
            </a:r>
          </a:p>
        </p:txBody>
      </p:sp>
      <p:sp>
        <p:nvSpPr>
          <p:cNvPr id="3" name="Content Placeholder 2">
            <a:extLst>
              <a:ext uri="{FF2B5EF4-FFF2-40B4-BE49-F238E27FC236}">
                <a16:creationId xmlns:a16="http://schemas.microsoft.com/office/drawing/2014/main" id="{C0FA478E-1D75-FD44-BE4E-A863FC3500D7}"/>
              </a:ext>
            </a:extLst>
          </p:cNvPr>
          <p:cNvSpPr>
            <a:spLocks noGrp="1"/>
          </p:cNvSpPr>
          <p:nvPr>
            <p:ph idx="1"/>
          </p:nvPr>
        </p:nvSpPr>
        <p:spPr>
          <a:xfrm>
            <a:off x="-1" y="728132"/>
            <a:ext cx="6992471" cy="6129867"/>
          </a:xfrm>
        </p:spPr>
        <p:txBody>
          <a:bodyPr>
            <a:normAutofit fontScale="85000" lnSpcReduction="20000"/>
          </a:bodyPr>
          <a:lstStyle/>
          <a:p>
            <a:r>
              <a:rPr lang="en-US" dirty="0"/>
              <a:t>There are two things you can do. </a:t>
            </a:r>
          </a:p>
          <a:p>
            <a:pPr marL="514350" indent="-514350">
              <a:buAutoNum type="arabicPeriod"/>
            </a:pPr>
            <a:r>
              <a:rPr lang="en-US" dirty="0"/>
              <a:t>Read something from RAM</a:t>
            </a:r>
          </a:p>
          <a:p>
            <a:pPr marL="514350" indent="-514350">
              <a:buAutoNum type="arabicPeriod"/>
            </a:pPr>
            <a:r>
              <a:rPr lang="en-US" dirty="0"/>
              <a:t>Write something to RAM</a:t>
            </a:r>
          </a:p>
          <a:p>
            <a:pPr marL="514350" indent="-514350">
              <a:buAutoNum type="arabicPeriod"/>
            </a:pPr>
            <a:endParaRPr lang="en-US" dirty="0"/>
          </a:p>
          <a:p>
            <a:r>
              <a:rPr lang="en-GB" dirty="0"/>
              <a:t>If you want to read from memory then you must:</a:t>
            </a:r>
          </a:p>
          <a:p>
            <a:r>
              <a:rPr lang="en-GB" dirty="0"/>
              <a:t>1: The address of the location is put in the MAR</a:t>
            </a:r>
          </a:p>
          <a:p>
            <a:r>
              <a:rPr lang="en-GB" dirty="0"/>
              <a:t>2: The physical place in memory is enabled for a read</a:t>
            </a:r>
          </a:p>
          <a:p>
            <a:r>
              <a:rPr lang="en-GB" dirty="0"/>
              <a:t>3: The value is put in the MDR </a:t>
            </a:r>
          </a:p>
          <a:p>
            <a:endParaRPr lang="en-GB" dirty="0"/>
          </a:p>
          <a:p>
            <a:r>
              <a:rPr lang="en-GB" dirty="0"/>
              <a:t>To write to memory:</a:t>
            </a:r>
          </a:p>
          <a:p>
            <a:r>
              <a:rPr lang="en-GB" dirty="0"/>
              <a:t>1: The address is put in the MAR</a:t>
            </a:r>
          </a:p>
          <a:p>
            <a:r>
              <a:rPr lang="en-GB" dirty="0"/>
              <a:t>2: The data is put in the MDR</a:t>
            </a:r>
          </a:p>
          <a:p>
            <a:r>
              <a:rPr lang="en-GB" dirty="0"/>
              <a:t>3: A write enable signal is given </a:t>
            </a:r>
          </a:p>
          <a:p>
            <a:r>
              <a:rPr lang="en-GB" dirty="0"/>
              <a:t>4: The value from MDR is put where it needs to be (which is the address in MAR)</a:t>
            </a:r>
          </a:p>
        </p:txBody>
      </p:sp>
      <p:sp>
        <p:nvSpPr>
          <p:cNvPr id="9" name="Rounded Rectangle 8">
            <a:extLst>
              <a:ext uri="{FF2B5EF4-FFF2-40B4-BE49-F238E27FC236}">
                <a16:creationId xmlns:a16="http://schemas.microsoft.com/office/drawing/2014/main" id="{33029120-DF98-2641-960C-B8AA8BC8466F}"/>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0" name="Rounded Rectangle 9">
            <a:extLst>
              <a:ext uri="{FF2B5EF4-FFF2-40B4-BE49-F238E27FC236}">
                <a16:creationId xmlns:a16="http://schemas.microsoft.com/office/drawing/2014/main" id="{5E38AD1D-3BBF-3847-90A1-D13AD92FBD28}"/>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1" name="Rounded Rectangle 10">
            <a:extLst>
              <a:ext uri="{FF2B5EF4-FFF2-40B4-BE49-F238E27FC236}">
                <a16:creationId xmlns:a16="http://schemas.microsoft.com/office/drawing/2014/main" id="{184C0B7A-FF50-2049-B3C6-3633050587EB}"/>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2" name="Rounded Rectangle 11">
            <a:extLst>
              <a:ext uri="{FF2B5EF4-FFF2-40B4-BE49-F238E27FC236}">
                <a16:creationId xmlns:a16="http://schemas.microsoft.com/office/drawing/2014/main" id="{F67845F9-7941-514B-B2EA-018F84182731}"/>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13" name="Rounded Rectangle 12">
            <a:extLst>
              <a:ext uri="{FF2B5EF4-FFF2-40B4-BE49-F238E27FC236}">
                <a16:creationId xmlns:a16="http://schemas.microsoft.com/office/drawing/2014/main" id="{5E9BC110-F76B-1F44-B7FB-B7B67B15E946}"/>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Tree>
    <p:extLst>
      <p:ext uri="{BB962C8B-B14F-4D97-AF65-F5344CB8AC3E}">
        <p14:creationId xmlns:p14="http://schemas.microsoft.com/office/powerpoint/2010/main" val="114815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B865-3E5E-1541-8E8B-56F71970E07F}"/>
              </a:ext>
            </a:extLst>
          </p:cNvPr>
          <p:cNvSpPr>
            <a:spLocks noGrp="1"/>
          </p:cNvSpPr>
          <p:nvPr>
            <p:ph type="title"/>
          </p:nvPr>
        </p:nvSpPr>
        <p:spPr/>
        <p:txBody>
          <a:bodyPr>
            <a:normAutofit fontScale="90000"/>
          </a:bodyPr>
          <a:lstStyle/>
          <a:p>
            <a:r>
              <a:rPr lang="en-US" dirty="0"/>
              <a:t>Inside the CPU - IX</a:t>
            </a:r>
          </a:p>
        </p:txBody>
      </p:sp>
      <p:sp>
        <p:nvSpPr>
          <p:cNvPr id="3" name="Content Placeholder 2">
            <a:extLst>
              <a:ext uri="{FF2B5EF4-FFF2-40B4-BE49-F238E27FC236}">
                <a16:creationId xmlns:a16="http://schemas.microsoft.com/office/drawing/2014/main" id="{658F6548-29C2-7E4E-8382-64E9C4C47909}"/>
              </a:ext>
            </a:extLst>
          </p:cNvPr>
          <p:cNvSpPr>
            <a:spLocks noGrp="1"/>
          </p:cNvSpPr>
          <p:nvPr>
            <p:ph idx="1"/>
          </p:nvPr>
        </p:nvSpPr>
        <p:spPr/>
        <p:txBody>
          <a:bodyPr/>
          <a:lstStyle/>
          <a:p>
            <a:r>
              <a:rPr lang="en-US" dirty="0"/>
              <a:t>We said the MAR holds the memory address. This is true. </a:t>
            </a:r>
          </a:p>
          <a:p>
            <a:r>
              <a:rPr lang="en-US" dirty="0"/>
              <a:t>But there is also something called the IX – Index Register</a:t>
            </a:r>
          </a:p>
          <a:p>
            <a:r>
              <a:rPr lang="en-US" dirty="0"/>
              <a:t>The Index Register is used if we use Index Addressing Modes</a:t>
            </a:r>
          </a:p>
          <a:p>
            <a:endParaRPr lang="en-US" dirty="0"/>
          </a:p>
          <a:p>
            <a:r>
              <a:rPr lang="en-US" dirty="0"/>
              <a:t>What is Index Addressing Mode?</a:t>
            </a:r>
          </a:p>
          <a:p>
            <a:r>
              <a:rPr lang="en-US" dirty="0"/>
              <a:t>Lets say you start from memory location 3</a:t>
            </a:r>
          </a:p>
          <a:p>
            <a:r>
              <a:rPr lang="en-US" dirty="0"/>
              <a:t>Then the next piece of data is 8, </a:t>
            </a:r>
          </a:p>
          <a:p>
            <a:r>
              <a:rPr lang="en-US" dirty="0"/>
              <a:t>Then the next is 13</a:t>
            </a:r>
          </a:p>
          <a:p>
            <a:r>
              <a:rPr lang="en-US" dirty="0"/>
              <a:t>Then the next is 18….23…..28…..33…..38…..43</a:t>
            </a:r>
          </a:p>
          <a:p>
            <a:endParaRPr lang="en-US" dirty="0"/>
          </a:p>
          <a:p>
            <a:r>
              <a:rPr lang="en-US" dirty="0"/>
              <a:t>What’s the pattern?</a:t>
            </a:r>
          </a:p>
          <a:p>
            <a:r>
              <a:rPr lang="en-US" dirty="0"/>
              <a:t>It started at 3 and goes up every 5</a:t>
            </a:r>
          </a:p>
        </p:txBody>
      </p:sp>
      <p:sp>
        <p:nvSpPr>
          <p:cNvPr id="4" name="Rounded Rectangle 3">
            <a:extLst>
              <a:ext uri="{FF2B5EF4-FFF2-40B4-BE49-F238E27FC236}">
                <a16:creationId xmlns:a16="http://schemas.microsoft.com/office/drawing/2014/main" id="{9816A40B-30DA-4B4A-A386-0C5F214951AE}"/>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E9009DAC-C3C9-2144-AA74-C3CA4665CEF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18BEE4AA-AD9F-D245-8FB9-17A471C898BE}"/>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F1C71302-86ED-6146-9486-7CD4240B8D0F}"/>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A100AD92-01F6-2D4B-8C67-74AF482C267F}"/>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656C7B7A-13D4-6A4C-AA22-2600806B836C}"/>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Tree>
    <p:extLst>
      <p:ext uri="{BB962C8B-B14F-4D97-AF65-F5344CB8AC3E}">
        <p14:creationId xmlns:p14="http://schemas.microsoft.com/office/powerpoint/2010/main" val="82025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0160-FBE5-9244-9831-5A43827E4589}"/>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723ABCC6-660C-5541-894B-2C38D5365E7C}"/>
              </a:ext>
            </a:extLst>
          </p:cNvPr>
          <p:cNvSpPr>
            <a:spLocks noGrp="1"/>
          </p:cNvSpPr>
          <p:nvPr>
            <p:ph idx="1"/>
          </p:nvPr>
        </p:nvSpPr>
        <p:spPr>
          <a:solidFill>
            <a:srgbClr val="7030A0"/>
          </a:solidFill>
        </p:spPr>
        <p:txBody>
          <a:bodyPr numCol="2">
            <a:normAutofit fontScale="47500" lnSpcReduction="20000"/>
          </a:bodyPr>
          <a:lstStyle/>
          <a:p>
            <a:pPr marL="514350" indent="-514350">
              <a:buFont typeface="+mj-lt"/>
              <a:buAutoNum type="arabicPeriod"/>
            </a:pPr>
            <a:r>
              <a:rPr lang="en-US" dirty="0"/>
              <a:t>Understand the role of the central processing  unit (CPU) in a computer </a:t>
            </a:r>
          </a:p>
          <a:p>
            <a:pPr marL="514350" indent="-514350">
              <a:buFont typeface="+mj-lt"/>
              <a:buAutoNum type="arabicPeriod"/>
            </a:pPr>
            <a:r>
              <a:rPr lang="en-US" dirty="0"/>
              <a:t>The CPU processes instructions and data that are input into the computer so that the result can be output </a:t>
            </a:r>
          </a:p>
          <a:p>
            <a:pPr marL="514350" indent="-514350">
              <a:buFont typeface="+mj-lt"/>
              <a:buAutoNum type="arabicPeriod"/>
            </a:pPr>
            <a:r>
              <a:rPr lang="en-US" dirty="0"/>
              <a:t>A microprocessor is a type of integrated circuit on a single chip </a:t>
            </a:r>
          </a:p>
          <a:p>
            <a:pPr marL="514350" indent="-514350">
              <a:buFont typeface="+mj-lt"/>
              <a:buAutoNum type="arabicPeriod"/>
            </a:pPr>
            <a:r>
              <a:rPr lang="en-US" dirty="0"/>
              <a:t>Including: </a:t>
            </a:r>
          </a:p>
          <a:p>
            <a:pPr marL="514350" indent="-514350">
              <a:buFont typeface="+mj-lt"/>
              <a:buAutoNum type="arabicPeriod"/>
            </a:pPr>
            <a:r>
              <a:rPr lang="en-US" dirty="0"/>
              <a:t>–  units: arithmetic logic unit (ALU) and control unit (CU) </a:t>
            </a:r>
            <a:endParaRPr lang="en-US" dirty="0">
              <a:effectLst/>
            </a:endParaRPr>
          </a:p>
          <a:p>
            <a:pPr marL="514350" indent="-514350">
              <a:buFont typeface="+mj-lt"/>
              <a:buAutoNum type="arabicPeriod"/>
            </a:pPr>
            <a:r>
              <a:rPr lang="en-US" dirty="0"/>
              <a:t>–  registers: program counter (PC), memory address register (MAR), memory data register (MDR), current instruction register (CIR) and accumulator (ACC) </a:t>
            </a:r>
            <a:endParaRPr lang="en-US" dirty="0">
              <a:effectLst/>
            </a:endParaRPr>
          </a:p>
          <a:p>
            <a:pPr marL="514350" indent="-514350">
              <a:buFont typeface="+mj-lt"/>
              <a:buAutoNum type="arabicPeriod"/>
            </a:pPr>
            <a:r>
              <a:rPr lang="en-US" dirty="0"/>
              <a:t>–  buses: address bus, data bus and control bus </a:t>
            </a:r>
            <a:endParaRPr lang="en-US" dirty="0">
              <a:effectLst/>
            </a:endParaRPr>
          </a:p>
          <a:p>
            <a:pPr marL="514350" indent="-514350">
              <a:buFont typeface="+mj-lt"/>
              <a:buAutoNum type="arabicPeriod"/>
            </a:pPr>
            <a:r>
              <a:rPr lang="en-US" dirty="0"/>
              <a:t>How instructions and data are fetched from random access memory (RAM) into the CPU, how they are processed using each component and how they are then executed </a:t>
            </a:r>
            <a:endParaRPr lang="en-US" dirty="0">
              <a:effectLst/>
            </a:endParaRPr>
          </a:p>
          <a:p>
            <a:pPr marL="514350" indent="-514350">
              <a:buFont typeface="+mj-lt"/>
              <a:buAutoNum type="arabicPeriod"/>
            </a:pPr>
            <a:r>
              <a:rPr lang="en-US" dirty="0"/>
              <a:t>Understand the purpose of the components in a CPU, in a computer that has a Von Neumann architecture </a:t>
            </a:r>
          </a:p>
          <a:p>
            <a:pPr marL="514350" indent="-514350">
              <a:buFont typeface="+mj-lt"/>
              <a:buAutoNum type="arabicPeriod"/>
            </a:pPr>
            <a:r>
              <a:rPr lang="en-US" dirty="0"/>
              <a:t>Understand what is meant by a microprocessor </a:t>
            </a:r>
          </a:p>
          <a:p>
            <a:pPr marL="514350" indent="-514350">
              <a:buFont typeface="+mj-lt"/>
              <a:buAutoNum type="arabicPeriod"/>
            </a:pPr>
            <a:r>
              <a:rPr lang="en-US" i="1" dirty="0">
                <a:solidFill>
                  <a:schemeClr val="bg1">
                    <a:lumMod val="50000"/>
                  </a:schemeClr>
                </a:solidFill>
              </a:rPr>
              <a:t>Describe the process of the  fetch–decode–execute cycle including the</a:t>
            </a:r>
            <a:br>
              <a:rPr lang="en-US" i="1" dirty="0">
                <a:solidFill>
                  <a:schemeClr val="bg1">
                    <a:lumMod val="50000"/>
                  </a:schemeClr>
                </a:solidFill>
              </a:rPr>
            </a:br>
            <a:r>
              <a:rPr lang="en-US" i="1" dirty="0">
                <a:solidFill>
                  <a:schemeClr val="bg1">
                    <a:lumMod val="50000"/>
                  </a:schemeClr>
                </a:solidFill>
              </a:rPr>
              <a:t>role of each component in the process </a:t>
            </a:r>
          </a:p>
          <a:p>
            <a:pPr marL="514350" indent="-514350">
              <a:buFont typeface="+mj-lt"/>
              <a:buAutoNum type="arabicPeriod"/>
            </a:pPr>
            <a:r>
              <a:rPr lang="en-US" i="1" dirty="0">
                <a:solidFill>
                  <a:schemeClr val="bg1">
                    <a:lumMod val="50000"/>
                  </a:schemeClr>
                </a:solidFill>
              </a:rPr>
              <a:t>Understand what is meant by a core, cache and clock in a CPU and explain how they can affect</a:t>
            </a:r>
            <a:br>
              <a:rPr lang="en-US" dirty="0">
                <a:solidFill>
                  <a:srgbClr val="7030A0"/>
                </a:solidFill>
              </a:rPr>
            </a:br>
            <a:r>
              <a:rPr lang="en-US" dirty="0">
                <a:solidFill>
                  <a:srgbClr val="7030A0"/>
                </a:solidFill>
              </a:rPr>
              <a:t>the performance of a CPU </a:t>
            </a:r>
            <a:endParaRPr lang="en-US" dirty="0">
              <a:solidFill>
                <a:srgbClr val="7030A0"/>
              </a:solidFill>
              <a:effectLst/>
            </a:endParaRPr>
          </a:p>
          <a:p>
            <a:pPr marL="514350" indent="-514350">
              <a:buFont typeface="+mj-lt"/>
              <a:buAutoNum type="arabicPeriod"/>
            </a:pPr>
            <a:r>
              <a:rPr lang="en-US" dirty="0"/>
              <a:t>Understand the purpose and use of an instruction set for a CPU </a:t>
            </a:r>
            <a:endParaRPr lang="en-US" dirty="0">
              <a:effectLst/>
            </a:endParaRPr>
          </a:p>
          <a:p>
            <a:pPr marL="514350" indent="-514350">
              <a:buFont typeface="+mj-lt"/>
              <a:buAutoNum type="arabicPeriod"/>
            </a:pPr>
            <a:r>
              <a:rPr lang="en-US" dirty="0"/>
              <a:t>Describe the purpose and characteristics of an embedded system and identify devices in which</a:t>
            </a:r>
            <a:br>
              <a:rPr lang="en-US" dirty="0"/>
            </a:br>
            <a:r>
              <a:rPr lang="en-US" dirty="0"/>
              <a:t>they are commonly used </a:t>
            </a:r>
            <a:endParaRPr lang="en-US" dirty="0">
              <a:effectLst/>
            </a:endParaRPr>
          </a:p>
          <a:p>
            <a:pPr marL="514350" indent="-514350">
              <a:buFont typeface="+mj-lt"/>
              <a:buAutoNum type="arabicPeriod"/>
            </a:pPr>
            <a:r>
              <a:rPr lang="en-US" i="1" dirty="0">
                <a:solidFill>
                  <a:schemeClr val="bg1">
                    <a:lumMod val="50000"/>
                  </a:schemeClr>
                </a:solidFill>
              </a:rPr>
              <a:t>The number of cores, size of the cache and speed of the clock can affect the performance of a CPU </a:t>
            </a:r>
          </a:p>
          <a:p>
            <a:pPr marL="514350" indent="-514350">
              <a:buFont typeface="+mj-lt"/>
              <a:buAutoNum type="arabicPeriod"/>
            </a:pPr>
            <a:r>
              <a:rPr lang="en-US" i="1" dirty="0">
                <a:solidFill>
                  <a:schemeClr val="bg1">
                    <a:lumMod val="50000"/>
                  </a:schemeClr>
                </a:solidFill>
              </a:rPr>
              <a:t>An instruction set is a list of all the commands that can be processed by a CPU and the commands are machine code </a:t>
            </a:r>
          </a:p>
          <a:p>
            <a:pPr marL="514350" indent="-514350">
              <a:buFont typeface="+mj-lt"/>
              <a:buAutoNum type="arabicPeriod"/>
            </a:pPr>
            <a:r>
              <a:rPr lang="en-US" dirty="0">
                <a:solidFill>
                  <a:schemeClr val="bg1">
                    <a:lumMod val="50000"/>
                  </a:schemeClr>
                </a:solidFill>
              </a:rPr>
              <a:t>An embedded system is used to perform a dedicated function, e.g. domestic appliances, cars, security systems, lighting systems or vending machines. This is different to a general purpose computer that is used to perform many different functions, e.g. a personal computer (PC) or a laptop </a:t>
            </a:r>
          </a:p>
          <a:p>
            <a:pPr marL="514350" indent="-514350">
              <a:buFont typeface="+mj-lt"/>
              <a:buAutoNum type="arabicPeriod"/>
            </a:pPr>
            <a:r>
              <a:rPr lang="en-US" dirty="0"/>
              <a:t>Storing data and addresses into specific registers </a:t>
            </a:r>
          </a:p>
          <a:p>
            <a:pPr marL="514350" indent="-514350">
              <a:buFont typeface="+mj-lt"/>
              <a:buAutoNum type="arabicPeriod"/>
            </a:pPr>
            <a:r>
              <a:rPr lang="en-US" dirty="0"/>
              <a:t>Using buses to transmit data, addresses and signals </a:t>
            </a:r>
          </a:p>
          <a:p>
            <a:pPr marL="514350" indent="-514350">
              <a:buFont typeface="+mj-lt"/>
              <a:buAutoNum type="arabicPeriod"/>
            </a:pPr>
            <a:r>
              <a:rPr lang="en-US" dirty="0"/>
              <a:t>Using units to fetch, decode and execute data and instructions </a:t>
            </a:r>
          </a:p>
          <a:p>
            <a:pPr marL="514350" indent="-514350">
              <a:buFont typeface="+mj-lt"/>
              <a:buAutoNum type="arabicPeriod"/>
            </a:pPr>
            <a:endParaRPr lang="en-US" dirty="0"/>
          </a:p>
          <a:p>
            <a:pPr marL="0" indent="0"/>
            <a:r>
              <a:rPr lang="en-US" sz="8000" dirty="0"/>
              <a:t>Understand: What is the Von Neumann Architecture</a:t>
            </a:r>
          </a:p>
          <a:p>
            <a:pPr marL="0" indent="0"/>
            <a:endParaRPr lang="en-US" sz="8000" dirty="0"/>
          </a:p>
          <a:p>
            <a:pPr marL="0" indent="0"/>
            <a:r>
              <a:rPr lang="en-US" sz="8000" dirty="0"/>
              <a:t>Able: Explain the connection between each part</a:t>
            </a:r>
          </a:p>
          <a:p>
            <a:pPr marL="0" indent="0"/>
            <a:endParaRPr lang="en-US" sz="8000" dirty="0"/>
          </a:p>
          <a:p>
            <a:pPr marL="0" indent="0"/>
            <a:r>
              <a:rPr lang="en-US" sz="8000" dirty="0"/>
              <a:t>Answer: What register uses what bus?</a:t>
            </a:r>
          </a:p>
          <a:p>
            <a:pPr marL="514350" indent="-514350">
              <a:buFont typeface="+mj-lt"/>
              <a:buAutoNum type="arabicPeriod"/>
            </a:pPr>
            <a:endParaRPr lang="en-GB" dirty="0"/>
          </a:p>
        </p:txBody>
      </p:sp>
    </p:spTree>
    <p:extLst>
      <p:ext uri="{BB962C8B-B14F-4D97-AF65-F5344CB8AC3E}">
        <p14:creationId xmlns:p14="http://schemas.microsoft.com/office/powerpoint/2010/main" val="4130483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3F4D-5422-5E43-9A62-905233FE1AA1}"/>
              </a:ext>
            </a:extLst>
          </p:cNvPr>
          <p:cNvSpPr>
            <a:spLocks noGrp="1"/>
          </p:cNvSpPr>
          <p:nvPr>
            <p:ph type="title"/>
          </p:nvPr>
        </p:nvSpPr>
        <p:spPr/>
        <p:txBody>
          <a:bodyPr>
            <a:normAutofit fontScale="90000"/>
          </a:bodyPr>
          <a:lstStyle/>
          <a:p>
            <a:r>
              <a:rPr lang="en-US" dirty="0"/>
              <a:t>Inside the CPU – IX – Index Register</a:t>
            </a:r>
          </a:p>
        </p:txBody>
      </p:sp>
      <p:sp>
        <p:nvSpPr>
          <p:cNvPr id="3" name="Content Placeholder 2">
            <a:extLst>
              <a:ext uri="{FF2B5EF4-FFF2-40B4-BE49-F238E27FC236}">
                <a16:creationId xmlns:a16="http://schemas.microsoft.com/office/drawing/2014/main" id="{5EFF98E5-6D10-6145-A7EB-567A7C16404B}"/>
              </a:ext>
            </a:extLst>
          </p:cNvPr>
          <p:cNvSpPr>
            <a:spLocks noGrp="1"/>
          </p:cNvSpPr>
          <p:nvPr>
            <p:ph idx="1"/>
          </p:nvPr>
        </p:nvSpPr>
        <p:spPr/>
        <p:txBody>
          <a:bodyPr>
            <a:normAutofit fontScale="92500" lnSpcReduction="20000"/>
          </a:bodyPr>
          <a:lstStyle/>
          <a:p>
            <a:r>
              <a:rPr lang="en-US" dirty="0"/>
              <a:t>So the IX is actually two things:</a:t>
            </a:r>
          </a:p>
          <a:p>
            <a:r>
              <a:rPr lang="en-US" dirty="0"/>
              <a:t>The Source Index, SI and the Destination Index, DI.</a:t>
            </a:r>
          </a:p>
          <a:p>
            <a:endParaRPr lang="en-US" dirty="0"/>
          </a:p>
          <a:p>
            <a:r>
              <a:rPr lang="en-US" dirty="0"/>
              <a:t>The source index, SI, is also called the base index. This is where we start from. </a:t>
            </a:r>
          </a:p>
          <a:p>
            <a:r>
              <a:rPr lang="en-US" dirty="0"/>
              <a:t>Then we have our index </a:t>
            </a:r>
          </a:p>
          <a:p>
            <a:r>
              <a:rPr lang="en-US" dirty="0"/>
              <a:t>Then we have the Destination Index, DI</a:t>
            </a:r>
          </a:p>
          <a:p>
            <a:endParaRPr lang="en-US" dirty="0"/>
          </a:p>
          <a:p>
            <a:r>
              <a:rPr lang="en-US" dirty="0"/>
              <a:t>Our example 3…8…13…18….23….28…33…38…..43…..48……..</a:t>
            </a:r>
          </a:p>
          <a:p>
            <a:endParaRPr lang="en-US" dirty="0"/>
          </a:p>
          <a:p>
            <a:r>
              <a:rPr lang="en-US" dirty="0"/>
              <a:t>The SI (or base) is 3</a:t>
            </a:r>
          </a:p>
          <a:p>
            <a:r>
              <a:rPr lang="en-US" dirty="0"/>
              <a:t>Our index is 5</a:t>
            </a:r>
          </a:p>
          <a:p>
            <a:r>
              <a:rPr lang="en-US" dirty="0"/>
              <a:t>The DI is just our SI + Index</a:t>
            </a:r>
          </a:p>
          <a:p>
            <a:endParaRPr lang="en-US" dirty="0"/>
          </a:p>
          <a:p>
            <a:r>
              <a:rPr lang="en-US" dirty="0"/>
              <a:t>But for Cambridge all we need to know is:</a:t>
            </a:r>
          </a:p>
          <a:p>
            <a:r>
              <a:rPr lang="en-US" dirty="0"/>
              <a:t>Index Register (IX) is the value we use to find out the next address to go in the MAR</a:t>
            </a:r>
          </a:p>
          <a:p>
            <a:endParaRPr lang="en-US" dirty="0"/>
          </a:p>
        </p:txBody>
      </p:sp>
    </p:spTree>
    <p:extLst>
      <p:ext uri="{BB962C8B-B14F-4D97-AF65-F5344CB8AC3E}">
        <p14:creationId xmlns:p14="http://schemas.microsoft.com/office/powerpoint/2010/main" val="98252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2DE0-B83B-564E-82E9-20B1F3BFD826}"/>
              </a:ext>
            </a:extLst>
          </p:cNvPr>
          <p:cNvSpPr>
            <a:spLocks noGrp="1"/>
          </p:cNvSpPr>
          <p:nvPr>
            <p:ph type="title"/>
          </p:nvPr>
        </p:nvSpPr>
        <p:spPr/>
        <p:txBody>
          <a:bodyPr>
            <a:normAutofit fontScale="90000"/>
          </a:bodyPr>
          <a:lstStyle/>
          <a:p>
            <a:r>
              <a:rPr lang="en-US" dirty="0"/>
              <a:t>Inside the CPU - CU</a:t>
            </a:r>
          </a:p>
        </p:txBody>
      </p:sp>
      <p:sp>
        <p:nvSpPr>
          <p:cNvPr id="3" name="Content Placeholder 2">
            <a:extLst>
              <a:ext uri="{FF2B5EF4-FFF2-40B4-BE49-F238E27FC236}">
                <a16:creationId xmlns:a16="http://schemas.microsoft.com/office/drawing/2014/main" id="{E9198B3F-79E2-8F42-9DB9-B41F62577BC3}"/>
              </a:ext>
            </a:extLst>
          </p:cNvPr>
          <p:cNvSpPr>
            <a:spLocks noGrp="1"/>
          </p:cNvSpPr>
          <p:nvPr>
            <p:ph idx="1"/>
          </p:nvPr>
        </p:nvSpPr>
        <p:spPr/>
        <p:txBody>
          <a:bodyPr/>
          <a:lstStyle/>
          <a:p>
            <a:r>
              <a:rPr lang="en-US" dirty="0"/>
              <a:t>Q. What are the three buses in Von Neumann?</a:t>
            </a:r>
            <a:br>
              <a:rPr lang="en-US" dirty="0"/>
            </a:br>
            <a:r>
              <a:rPr lang="en-US" dirty="0"/>
              <a:t>A. Address Bus, Data Bus and Control Bus</a:t>
            </a:r>
          </a:p>
          <a:p>
            <a:endParaRPr lang="en-US" dirty="0"/>
          </a:p>
          <a:p>
            <a:r>
              <a:rPr lang="en-US" dirty="0"/>
              <a:t>Q. The address bus connects to what?</a:t>
            </a:r>
          </a:p>
          <a:p>
            <a:pPr marL="514350" indent="-514350">
              <a:buAutoNum type="alphaUcPeriod"/>
            </a:pPr>
            <a:r>
              <a:rPr lang="en-US" dirty="0"/>
              <a:t>MAR</a:t>
            </a:r>
          </a:p>
          <a:p>
            <a:pPr marL="514350" indent="-514350">
              <a:buAutoNum type="alphaUcPeriod"/>
            </a:pPr>
            <a:endParaRPr lang="en-US" dirty="0"/>
          </a:p>
          <a:p>
            <a:r>
              <a:rPr lang="en-US" dirty="0"/>
              <a:t>Q. The data bus connects to what?</a:t>
            </a:r>
          </a:p>
          <a:p>
            <a:pPr marL="514350" indent="-514350">
              <a:buAutoNum type="alphaUcPeriod"/>
            </a:pPr>
            <a:r>
              <a:rPr lang="en-US" dirty="0"/>
              <a:t>MDR</a:t>
            </a:r>
          </a:p>
          <a:p>
            <a:pPr marL="514350" indent="-514350">
              <a:buAutoNum type="alphaUcPeriod"/>
            </a:pPr>
            <a:endParaRPr lang="en-US" dirty="0"/>
          </a:p>
          <a:p>
            <a:r>
              <a:rPr lang="en-US" dirty="0"/>
              <a:t>Q. What about the control bus?</a:t>
            </a:r>
          </a:p>
          <a:p>
            <a:r>
              <a:rPr lang="en-US" dirty="0"/>
              <a:t>A. The control bus connects to the Control Unit (CU)</a:t>
            </a:r>
          </a:p>
        </p:txBody>
      </p:sp>
    </p:spTree>
    <p:extLst>
      <p:ext uri="{BB962C8B-B14F-4D97-AF65-F5344CB8AC3E}">
        <p14:creationId xmlns:p14="http://schemas.microsoft.com/office/powerpoint/2010/main" val="3366589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CPU - CU</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lstStyle/>
          <a:p>
            <a:r>
              <a:rPr lang="en-US" dirty="0"/>
              <a:t>The control unit manages what everything else in the CPU does. It controls the CPU. </a:t>
            </a:r>
          </a:p>
          <a:p>
            <a:endParaRPr lang="en-US" dirty="0"/>
          </a:p>
          <a:p>
            <a:r>
              <a:rPr lang="en-US" dirty="0"/>
              <a:t>It doesn’t do any of the work, that’s still done by the ALU. </a:t>
            </a:r>
          </a:p>
          <a:p>
            <a:endParaRPr lang="en-US" dirty="0"/>
          </a:p>
          <a:p>
            <a:r>
              <a:rPr lang="en-US" dirty="0"/>
              <a:t>But it tells the ALU what to do</a:t>
            </a:r>
          </a:p>
          <a:p>
            <a:r>
              <a:rPr lang="en-US" dirty="0"/>
              <a:t>Inside the Control Unit there are some more registers:</a:t>
            </a:r>
          </a:p>
          <a:p>
            <a:r>
              <a:rPr lang="en-US" dirty="0"/>
              <a:t>PC – Program Counter</a:t>
            </a:r>
            <a:br>
              <a:rPr lang="en-US" dirty="0"/>
            </a:br>
            <a:r>
              <a:rPr lang="en-US" dirty="0"/>
              <a:t>CIR – Current instruction Register</a:t>
            </a:r>
            <a:br>
              <a:rPr lang="en-US" dirty="0"/>
            </a:br>
            <a:r>
              <a:rPr lang="en-US" dirty="0"/>
              <a:t>SR – Status Register</a:t>
            </a:r>
          </a:p>
          <a:p>
            <a:endParaRPr lang="en-US" dirty="0"/>
          </a:p>
        </p:txBody>
      </p:sp>
      <p:sp>
        <p:nvSpPr>
          <p:cNvPr id="4" name="Rounded Rectangle 3">
            <a:extLst>
              <a:ext uri="{FF2B5EF4-FFF2-40B4-BE49-F238E27FC236}">
                <a16:creationId xmlns:a16="http://schemas.microsoft.com/office/drawing/2014/main" id="{FE0F89D8-7827-4046-9F8E-0D624352CAAC}"/>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32CD7957-26EA-F646-BCE0-5F598ACF152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CD04554F-A8F0-A640-A3F6-2DFD94DC62C2}"/>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121FBE6A-56DE-0642-AF74-FB0E639EE050}"/>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8FDF9DAD-BAD7-574A-8C9A-63DD002EEF7D}"/>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A2596838-DAA7-A94B-83F6-2E23BF1467DE}"/>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10" name="Rounded Rectangle 9">
            <a:extLst>
              <a:ext uri="{FF2B5EF4-FFF2-40B4-BE49-F238E27FC236}">
                <a16:creationId xmlns:a16="http://schemas.microsoft.com/office/drawing/2014/main" id="{4D335154-6540-5D4B-83E8-A38505B31883}"/>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Tree>
    <p:extLst>
      <p:ext uri="{BB962C8B-B14F-4D97-AF65-F5344CB8AC3E}">
        <p14:creationId xmlns:p14="http://schemas.microsoft.com/office/powerpoint/2010/main" val="426153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PC - Program Counter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1600" dirty="0"/>
              <a:t>The Program Counter, PC. </a:t>
            </a:r>
          </a:p>
          <a:p>
            <a:r>
              <a:rPr lang="en-US" sz="1600" dirty="0"/>
              <a:t>It says what is the next thing we will do. </a:t>
            </a:r>
          </a:p>
          <a:p>
            <a:endParaRPr lang="en-US" sz="1600" dirty="0"/>
          </a:p>
          <a:p>
            <a:r>
              <a:rPr lang="en-US" sz="1600" dirty="0"/>
              <a:t>So if we have a list: </a:t>
            </a:r>
          </a:p>
          <a:p>
            <a:r>
              <a:rPr lang="en-US" sz="1600" dirty="0"/>
              <a:t>0.        Sit down</a:t>
            </a:r>
          </a:p>
          <a:p>
            <a:pPr marL="514350" indent="-514350">
              <a:buAutoNum type="arabicPeriod"/>
            </a:pPr>
            <a:r>
              <a:rPr lang="en-US" sz="1600" dirty="0"/>
              <a:t>Stand up</a:t>
            </a:r>
          </a:p>
          <a:p>
            <a:pPr marL="514350" indent="-514350">
              <a:buAutoNum type="arabicPeriod"/>
            </a:pPr>
            <a:r>
              <a:rPr lang="en-US" sz="1600" dirty="0"/>
              <a:t>Spin around</a:t>
            </a:r>
          </a:p>
          <a:p>
            <a:pPr marL="514350" indent="-514350">
              <a:buAutoNum type="arabicPeriod"/>
            </a:pPr>
            <a:r>
              <a:rPr lang="en-US" sz="1600" dirty="0"/>
              <a:t>Stop spinning</a:t>
            </a:r>
          </a:p>
          <a:p>
            <a:pPr marL="514350" indent="-514350">
              <a:buAutoNum type="arabicPeriod"/>
            </a:pPr>
            <a:r>
              <a:rPr lang="en-US" sz="1600" dirty="0"/>
              <a:t>Jump up and down</a:t>
            </a:r>
          </a:p>
          <a:p>
            <a:pPr marL="514350" indent="-514350">
              <a:buAutoNum type="arabicPeriod"/>
            </a:pPr>
            <a:r>
              <a:rPr lang="en-US" sz="1600" dirty="0"/>
              <a:t>Die </a:t>
            </a:r>
          </a:p>
          <a:p>
            <a:pPr marL="514350" indent="-514350">
              <a:buAutoNum type="arabicPeriod"/>
            </a:pPr>
            <a:endParaRPr lang="en-US" sz="1600" dirty="0"/>
          </a:p>
          <a:p>
            <a:r>
              <a:rPr lang="en-US" sz="1600" dirty="0"/>
              <a:t>Our first instruction is always 0. So our PC will be 0 and we will sit down. </a:t>
            </a:r>
          </a:p>
          <a:p>
            <a:r>
              <a:rPr lang="en-US" sz="1600" dirty="0"/>
              <a:t>While we are sitting down, our PC will point to the next instruction, 1 Stand up. </a:t>
            </a:r>
          </a:p>
          <a:p>
            <a:r>
              <a:rPr lang="en-US" sz="1600" dirty="0"/>
              <a:t>Once 0-Sit down is finished, we look at our PC and it tells us we must do ‘1’ which is stand up. While we are doing 1-stand up, the PC gets ready and says 2. </a:t>
            </a:r>
          </a:p>
          <a:p>
            <a:endParaRPr lang="en-US" sz="1600" dirty="0"/>
          </a:p>
          <a:p>
            <a:r>
              <a:rPr lang="en-US" sz="1600" dirty="0"/>
              <a:t>In real life its not 0, 1, 2…. But the memory location of the next instruction so the PC has a memory location that then goes into the MAR</a:t>
            </a:r>
          </a:p>
        </p:txBody>
      </p:sp>
      <p:sp>
        <p:nvSpPr>
          <p:cNvPr id="4" name="Rounded Rectangle 3">
            <a:extLst>
              <a:ext uri="{FF2B5EF4-FFF2-40B4-BE49-F238E27FC236}">
                <a16:creationId xmlns:a16="http://schemas.microsoft.com/office/drawing/2014/main" id="{FE0F89D8-7827-4046-9F8E-0D624352CAAC}"/>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32CD7957-26EA-F646-BCE0-5F598ACF152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CD04554F-A8F0-A640-A3F6-2DFD94DC62C2}"/>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121FBE6A-56DE-0642-AF74-FB0E639EE050}"/>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8FDF9DAD-BAD7-574A-8C9A-63DD002EEF7D}"/>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A2596838-DAA7-A94B-83F6-2E23BF1467DE}"/>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10" name="Rounded Rectangle 9">
            <a:extLst>
              <a:ext uri="{FF2B5EF4-FFF2-40B4-BE49-F238E27FC236}">
                <a16:creationId xmlns:a16="http://schemas.microsoft.com/office/drawing/2014/main" id="{4D335154-6540-5D4B-83E8-A38505B31883}"/>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11" name="Rounded Rectangle 10">
            <a:extLst>
              <a:ext uri="{FF2B5EF4-FFF2-40B4-BE49-F238E27FC236}">
                <a16:creationId xmlns:a16="http://schemas.microsoft.com/office/drawing/2014/main" id="{2477ACD2-0768-6D45-B146-B112228A924C}"/>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14" name="Rounded Rectangle 13">
            <a:extLst>
              <a:ext uri="{FF2B5EF4-FFF2-40B4-BE49-F238E27FC236}">
                <a16:creationId xmlns:a16="http://schemas.microsoft.com/office/drawing/2014/main" id="{842ECC79-393F-0848-B108-70E567E04ADF}"/>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15" name="Rounded Rectangle 14">
            <a:extLst>
              <a:ext uri="{FF2B5EF4-FFF2-40B4-BE49-F238E27FC236}">
                <a16:creationId xmlns:a16="http://schemas.microsoft.com/office/drawing/2014/main" id="{F267C5C2-C584-A242-ADA9-2F9DEA91DBB9}"/>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spTree>
    <p:extLst>
      <p:ext uri="{BB962C8B-B14F-4D97-AF65-F5344CB8AC3E}">
        <p14:creationId xmlns:p14="http://schemas.microsoft.com/office/powerpoint/2010/main" val="55414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CIR – Current Instruction Register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2400" dirty="0"/>
              <a:t>The Current Instruction Register, CIR, is sometimes called the IR Instruction register. </a:t>
            </a:r>
          </a:p>
          <a:p>
            <a:endParaRPr lang="en-US" sz="2400" dirty="0"/>
          </a:p>
          <a:p>
            <a:r>
              <a:rPr lang="en-US" sz="2400" dirty="0"/>
              <a:t>The PC points to the thing we will do next. The CIR says the thing we are doing right now. </a:t>
            </a:r>
          </a:p>
          <a:p>
            <a:endParaRPr lang="en-US" sz="2400" dirty="0"/>
          </a:p>
          <a:p>
            <a:r>
              <a:rPr lang="en-US" sz="2400" dirty="0"/>
              <a:t>So, our PC starts at 0 (sit down)</a:t>
            </a:r>
          </a:p>
          <a:p>
            <a:r>
              <a:rPr lang="en-US" sz="2400" dirty="0"/>
              <a:t>Then we sit down</a:t>
            </a:r>
          </a:p>
          <a:p>
            <a:r>
              <a:rPr lang="en-US" sz="2400" dirty="0"/>
              <a:t>Because we are doing this currently, we put 0 in the Current Instruction Register (CIR) so now our CIR says 0 and our PC points to the next instruction </a:t>
            </a:r>
          </a:p>
          <a:p>
            <a:endParaRPr lang="en-US" sz="2400" dirty="0"/>
          </a:p>
          <a:p>
            <a:r>
              <a:rPr lang="en-US" sz="2400" dirty="0"/>
              <a:t>PC = Says what to do next </a:t>
            </a:r>
          </a:p>
          <a:p>
            <a:r>
              <a:rPr lang="en-US" sz="2400" dirty="0"/>
              <a:t>CIR = Says what we are doing right now</a:t>
            </a:r>
          </a:p>
        </p:txBody>
      </p:sp>
      <p:sp>
        <p:nvSpPr>
          <p:cNvPr id="16" name="Rounded Rectangle 15">
            <a:extLst>
              <a:ext uri="{FF2B5EF4-FFF2-40B4-BE49-F238E27FC236}">
                <a16:creationId xmlns:a16="http://schemas.microsoft.com/office/drawing/2014/main" id="{BF0B1220-84EB-3A4C-AF87-9DE4449F56D3}"/>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7" name="Rounded Rectangle 16">
            <a:extLst>
              <a:ext uri="{FF2B5EF4-FFF2-40B4-BE49-F238E27FC236}">
                <a16:creationId xmlns:a16="http://schemas.microsoft.com/office/drawing/2014/main" id="{1A6867F4-1C5F-2245-A26F-7F8AF3F24B9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8" name="Rounded Rectangle 17">
            <a:extLst>
              <a:ext uri="{FF2B5EF4-FFF2-40B4-BE49-F238E27FC236}">
                <a16:creationId xmlns:a16="http://schemas.microsoft.com/office/drawing/2014/main" id="{5F7AB5B2-81CE-8B44-B123-F300B62CD6AF}"/>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9" name="Rounded Rectangle 18">
            <a:extLst>
              <a:ext uri="{FF2B5EF4-FFF2-40B4-BE49-F238E27FC236}">
                <a16:creationId xmlns:a16="http://schemas.microsoft.com/office/drawing/2014/main" id="{7453BCBA-D7C0-E940-B027-C11F81FD27FD}"/>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20" name="Rounded Rectangle 19">
            <a:extLst>
              <a:ext uri="{FF2B5EF4-FFF2-40B4-BE49-F238E27FC236}">
                <a16:creationId xmlns:a16="http://schemas.microsoft.com/office/drawing/2014/main" id="{A209F3A0-975C-9D46-B9D9-808697A20435}"/>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21" name="Rounded Rectangle 20">
            <a:extLst>
              <a:ext uri="{FF2B5EF4-FFF2-40B4-BE49-F238E27FC236}">
                <a16:creationId xmlns:a16="http://schemas.microsoft.com/office/drawing/2014/main" id="{E0F702DF-CE98-134A-937D-67BC0021B0D8}"/>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22" name="Rounded Rectangle 21">
            <a:extLst>
              <a:ext uri="{FF2B5EF4-FFF2-40B4-BE49-F238E27FC236}">
                <a16:creationId xmlns:a16="http://schemas.microsoft.com/office/drawing/2014/main" id="{F547F299-723F-F947-8E2A-D976928CF1ED}"/>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23" name="Rounded Rectangle 22">
            <a:extLst>
              <a:ext uri="{FF2B5EF4-FFF2-40B4-BE49-F238E27FC236}">
                <a16:creationId xmlns:a16="http://schemas.microsoft.com/office/drawing/2014/main" id="{1DF45F59-1DE5-7C4A-8D27-41D0123542BF}"/>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24" name="Rounded Rectangle 23">
            <a:extLst>
              <a:ext uri="{FF2B5EF4-FFF2-40B4-BE49-F238E27FC236}">
                <a16:creationId xmlns:a16="http://schemas.microsoft.com/office/drawing/2014/main" id="{9AF144A4-27A9-7244-82EC-84A0034A0C54}"/>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25" name="Rounded Rectangle 24">
            <a:extLst>
              <a:ext uri="{FF2B5EF4-FFF2-40B4-BE49-F238E27FC236}">
                <a16:creationId xmlns:a16="http://schemas.microsoft.com/office/drawing/2014/main" id="{13D84CA4-2A94-074D-B7FE-9168D76A8F10}"/>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spTree>
    <p:extLst>
      <p:ext uri="{BB962C8B-B14F-4D97-AF65-F5344CB8AC3E}">
        <p14:creationId xmlns:p14="http://schemas.microsoft.com/office/powerpoint/2010/main" val="3421540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SR – Status Register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2400" dirty="0"/>
              <a:t>The status register is also called the flag register </a:t>
            </a:r>
          </a:p>
          <a:p>
            <a:endParaRPr lang="en-US" sz="2400" dirty="0"/>
          </a:p>
          <a:p>
            <a:r>
              <a:rPr lang="en-US" sz="2400" dirty="0"/>
              <a:t>It holds INFORMATION about the result, not the actual result </a:t>
            </a:r>
          </a:p>
          <a:p>
            <a:endParaRPr lang="en-US" sz="2400" dirty="0"/>
          </a:p>
          <a:p>
            <a:r>
              <a:rPr lang="en-US" sz="2400" dirty="0"/>
              <a:t>It does two things with the information about the result</a:t>
            </a:r>
          </a:p>
          <a:p>
            <a:pPr marL="457200" indent="-457200">
              <a:buAutoNum type="arabicPeriod"/>
            </a:pPr>
            <a:r>
              <a:rPr lang="en-US" sz="2400" dirty="0"/>
              <a:t>Checks for conditions</a:t>
            </a:r>
          </a:p>
          <a:p>
            <a:pPr marL="457200" indent="-457200">
              <a:buAutoNum type="arabicPeriod"/>
            </a:pPr>
            <a:r>
              <a:rPr lang="en-US" sz="2400" dirty="0"/>
              <a:t>Places flags</a:t>
            </a:r>
          </a:p>
          <a:p>
            <a:endParaRPr lang="en-US" sz="2400" dirty="0"/>
          </a:p>
        </p:txBody>
      </p:sp>
      <p:grpSp>
        <p:nvGrpSpPr>
          <p:cNvPr id="4" name="Group 3">
            <a:extLst>
              <a:ext uri="{FF2B5EF4-FFF2-40B4-BE49-F238E27FC236}">
                <a16:creationId xmlns:a16="http://schemas.microsoft.com/office/drawing/2014/main" id="{6A4DA321-2F8F-B042-A3D6-DD661A73BDBA}"/>
              </a:ext>
            </a:extLst>
          </p:cNvPr>
          <p:cNvGrpSpPr/>
          <p:nvPr/>
        </p:nvGrpSpPr>
        <p:grpSpPr>
          <a:xfrm>
            <a:off x="6992471" y="2949387"/>
            <a:ext cx="5199529" cy="3908612"/>
            <a:chOff x="6992471" y="2949387"/>
            <a:chExt cx="5199529" cy="3908612"/>
          </a:xfrm>
        </p:grpSpPr>
        <p:sp>
          <p:nvSpPr>
            <p:cNvPr id="26" name="Rounded Rectangle 25">
              <a:extLst>
                <a:ext uri="{FF2B5EF4-FFF2-40B4-BE49-F238E27FC236}">
                  <a16:creationId xmlns:a16="http://schemas.microsoft.com/office/drawing/2014/main" id="{36E02715-A1C8-0747-B2C2-CC8D3CF5E0E9}"/>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27" name="Rounded Rectangle 26">
              <a:extLst>
                <a:ext uri="{FF2B5EF4-FFF2-40B4-BE49-F238E27FC236}">
                  <a16:creationId xmlns:a16="http://schemas.microsoft.com/office/drawing/2014/main" id="{1FC1AACB-F633-3C44-BFCC-EFB19116A595}"/>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28" name="Rounded Rectangle 27">
              <a:extLst>
                <a:ext uri="{FF2B5EF4-FFF2-40B4-BE49-F238E27FC236}">
                  <a16:creationId xmlns:a16="http://schemas.microsoft.com/office/drawing/2014/main" id="{B8FB0134-E03E-DE4C-A604-99CE0BE3F9EB}"/>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29" name="Rounded Rectangle 28">
              <a:extLst>
                <a:ext uri="{FF2B5EF4-FFF2-40B4-BE49-F238E27FC236}">
                  <a16:creationId xmlns:a16="http://schemas.microsoft.com/office/drawing/2014/main" id="{41D94E11-D693-1042-BCA9-6F5B93210AE2}"/>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30" name="Rounded Rectangle 29">
              <a:extLst>
                <a:ext uri="{FF2B5EF4-FFF2-40B4-BE49-F238E27FC236}">
                  <a16:creationId xmlns:a16="http://schemas.microsoft.com/office/drawing/2014/main" id="{C3D5EB77-A37A-7D4D-A930-AE77D416480B}"/>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31" name="Rounded Rectangle 30">
              <a:extLst>
                <a:ext uri="{FF2B5EF4-FFF2-40B4-BE49-F238E27FC236}">
                  <a16:creationId xmlns:a16="http://schemas.microsoft.com/office/drawing/2014/main" id="{A1E9448C-0F67-3D42-998F-EC6E38AAECC4}"/>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32" name="Rounded Rectangle 31">
              <a:extLst>
                <a:ext uri="{FF2B5EF4-FFF2-40B4-BE49-F238E27FC236}">
                  <a16:creationId xmlns:a16="http://schemas.microsoft.com/office/drawing/2014/main" id="{823C1699-2F01-3641-94DB-97429D3FCFF2}"/>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33" name="Rounded Rectangle 32">
              <a:extLst>
                <a:ext uri="{FF2B5EF4-FFF2-40B4-BE49-F238E27FC236}">
                  <a16:creationId xmlns:a16="http://schemas.microsoft.com/office/drawing/2014/main" id="{7A470223-9B59-E641-B280-3359AAAB843B}"/>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34" name="Rounded Rectangle 33">
              <a:extLst>
                <a:ext uri="{FF2B5EF4-FFF2-40B4-BE49-F238E27FC236}">
                  <a16:creationId xmlns:a16="http://schemas.microsoft.com/office/drawing/2014/main" id="{34F5C087-BBEC-A24E-83DB-CB6EA3BBEB98}"/>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35" name="Rounded Rectangle 34">
              <a:extLst>
                <a:ext uri="{FF2B5EF4-FFF2-40B4-BE49-F238E27FC236}">
                  <a16:creationId xmlns:a16="http://schemas.microsoft.com/office/drawing/2014/main" id="{1ABDA725-3D20-DA4A-B448-E8CB41B4D339}"/>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grpSp>
    </p:spTree>
    <p:extLst>
      <p:ext uri="{BB962C8B-B14F-4D97-AF65-F5344CB8AC3E}">
        <p14:creationId xmlns:p14="http://schemas.microsoft.com/office/powerpoint/2010/main" val="144615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we have:</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processor (CPU) with ALU, MAR, MDR and a CU and IX. </a:t>
            </a:r>
          </a:p>
          <a:p>
            <a:r>
              <a:rPr lang="en-GB" dirty="0"/>
              <a:t>The CU has a PC, CIR and SR </a:t>
            </a:r>
          </a:p>
          <a:p>
            <a:r>
              <a:rPr lang="en-GB" dirty="0"/>
              <a:t>And we have a System Bus which is made up from an Address Bus, Data Bus and Control Bus which links the CPU to Memory and IO</a:t>
            </a:r>
          </a:p>
        </p:txBody>
      </p:sp>
      <p:sp>
        <p:nvSpPr>
          <p:cNvPr id="30" name="Rectangle 29"/>
          <p:cNvSpPr/>
          <p:nvPr/>
        </p:nvSpPr>
        <p:spPr>
          <a:xfrm>
            <a:off x="8775477" y="-11555"/>
            <a:ext cx="3236149" cy="22585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31" name="Rectangle 30"/>
          <p:cNvSpPr/>
          <p:nvPr/>
        </p:nvSpPr>
        <p:spPr>
          <a:xfrm>
            <a:off x="8775477" y="2639333"/>
            <a:ext cx="3236149" cy="22585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32" name="Elbow Connector 31"/>
          <p:cNvCxnSpPr/>
          <p:nvPr/>
        </p:nvCxnSpPr>
        <p:spPr>
          <a:xfrm flipV="1">
            <a:off x="7758401" y="159713"/>
            <a:ext cx="1017076" cy="3"/>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4789682" y="1827940"/>
            <a:ext cx="4034779" cy="2816413"/>
          </a:xfrm>
          <a:prstGeom prst="bentConnector3">
            <a:avLst>
              <a:gd name="adj1" fmla="val 267"/>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04918" y="754272"/>
            <a:ext cx="1016000" cy="0"/>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6438032" y="1964115"/>
            <a:ext cx="1214021" cy="3545019"/>
          </a:xfrm>
          <a:prstGeom prst="bentConnector2">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7751552" y="1338586"/>
            <a:ext cx="1017076" cy="2"/>
          </a:xfrm>
          <a:prstGeom prst="bentConnector3">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p:cNvCxnSpPr>
          <p:nvPr/>
        </p:nvCxnSpPr>
        <p:spPr>
          <a:xfrm>
            <a:off x="6361828" y="3163055"/>
            <a:ext cx="2413649" cy="903732"/>
          </a:xfrm>
          <a:prstGeom prst="bentConnector3">
            <a:avLst>
              <a:gd name="adj1" fmla="val 540"/>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57A48D1-A613-2144-8DD7-DFE5A88542F1}"/>
              </a:ext>
            </a:extLst>
          </p:cNvPr>
          <p:cNvGrpSpPr/>
          <p:nvPr/>
        </p:nvGrpSpPr>
        <p:grpSpPr>
          <a:xfrm>
            <a:off x="2879204" y="-11555"/>
            <a:ext cx="4879197" cy="3278491"/>
            <a:chOff x="6992471" y="2949387"/>
            <a:chExt cx="5199529" cy="3908612"/>
          </a:xfrm>
        </p:grpSpPr>
        <p:sp>
          <p:nvSpPr>
            <p:cNvPr id="34" name="Rounded Rectangle 33">
              <a:extLst>
                <a:ext uri="{FF2B5EF4-FFF2-40B4-BE49-F238E27FC236}">
                  <a16:creationId xmlns:a16="http://schemas.microsoft.com/office/drawing/2014/main" id="{ED4D07A4-EBD7-0043-B381-4E4043EB5AFB}"/>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35" name="Rounded Rectangle 34">
              <a:extLst>
                <a:ext uri="{FF2B5EF4-FFF2-40B4-BE49-F238E27FC236}">
                  <a16:creationId xmlns:a16="http://schemas.microsoft.com/office/drawing/2014/main" id="{86EE7DBE-D4A6-784A-BC05-E22FCF6B397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36" name="Rounded Rectangle 35">
              <a:extLst>
                <a:ext uri="{FF2B5EF4-FFF2-40B4-BE49-F238E27FC236}">
                  <a16:creationId xmlns:a16="http://schemas.microsoft.com/office/drawing/2014/main" id="{15779A82-DA14-CF42-A8DF-B40D6F821F1E}"/>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37" name="Rounded Rectangle 36">
              <a:extLst>
                <a:ext uri="{FF2B5EF4-FFF2-40B4-BE49-F238E27FC236}">
                  <a16:creationId xmlns:a16="http://schemas.microsoft.com/office/drawing/2014/main" id="{54B63009-1314-764A-AE2A-9DE4965FE522}"/>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38" name="Rounded Rectangle 37">
              <a:extLst>
                <a:ext uri="{FF2B5EF4-FFF2-40B4-BE49-F238E27FC236}">
                  <a16:creationId xmlns:a16="http://schemas.microsoft.com/office/drawing/2014/main" id="{9BFAFF13-5165-4749-98A0-8B09AEFF7110}"/>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39" name="Rounded Rectangle 38">
              <a:extLst>
                <a:ext uri="{FF2B5EF4-FFF2-40B4-BE49-F238E27FC236}">
                  <a16:creationId xmlns:a16="http://schemas.microsoft.com/office/drawing/2014/main" id="{E899FFD3-B721-A141-9A35-4CBC9469F482}"/>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40" name="Rounded Rectangle 39">
              <a:extLst>
                <a:ext uri="{FF2B5EF4-FFF2-40B4-BE49-F238E27FC236}">
                  <a16:creationId xmlns:a16="http://schemas.microsoft.com/office/drawing/2014/main" id="{63E1FE8E-669A-8A42-9BAC-F5DADF50CEA1}"/>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41" name="Rounded Rectangle 40">
              <a:extLst>
                <a:ext uri="{FF2B5EF4-FFF2-40B4-BE49-F238E27FC236}">
                  <a16:creationId xmlns:a16="http://schemas.microsoft.com/office/drawing/2014/main" id="{5476EB0F-EA71-B145-AAB9-433D3B2D6D61}"/>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42" name="Rounded Rectangle 41">
              <a:extLst>
                <a:ext uri="{FF2B5EF4-FFF2-40B4-BE49-F238E27FC236}">
                  <a16:creationId xmlns:a16="http://schemas.microsoft.com/office/drawing/2014/main" id="{54811144-FC6C-B84F-BB1D-BB35ADB1D995}"/>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43" name="Rounded Rectangle 42">
              <a:extLst>
                <a:ext uri="{FF2B5EF4-FFF2-40B4-BE49-F238E27FC236}">
                  <a16:creationId xmlns:a16="http://schemas.microsoft.com/office/drawing/2014/main" id="{45AC19EE-644E-1546-BB32-5FB77934A6FD}"/>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grpSp>
    </p:spTree>
    <p:extLst>
      <p:ext uri="{BB962C8B-B14F-4D97-AF65-F5344CB8AC3E}">
        <p14:creationId xmlns:p14="http://schemas.microsoft.com/office/powerpoint/2010/main" val="1856052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E11E-AD6D-E547-9DE2-4279542F1FC8}"/>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70D2F5D1-4DF8-5748-A1EF-BC72768DC64E}"/>
              </a:ext>
            </a:extLst>
          </p:cNvPr>
          <p:cNvSpPr>
            <a:spLocks noGrp="1"/>
          </p:cNvSpPr>
          <p:nvPr>
            <p:ph idx="1"/>
          </p:nvPr>
        </p:nvSpPr>
        <p:spPr/>
        <p:txBody>
          <a:bodyPr/>
          <a:lstStyle/>
          <a:p>
            <a:pPr>
              <a:tabLst>
                <a:tab pos="350838" algn="l"/>
              </a:tabLst>
            </a:pPr>
            <a:r>
              <a:rPr lang="en-US" dirty="0"/>
              <a:t>There are 8 conditions that it checks for:</a:t>
            </a:r>
          </a:p>
          <a:p>
            <a:pPr>
              <a:tabLst>
                <a:tab pos="350838" algn="l"/>
              </a:tabLst>
            </a:pPr>
            <a:r>
              <a:rPr lang="en-US" dirty="0"/>
              <a:t>I 	: Global Interrupt</a:t>
            </a:r>
          </a:p>
          <a:p>
            <a:pPr>
              <a:tabLst>
                <a:tab pos="350838" algn="l"/>
              </a:tabLst>
            </a:pPr>
            <a:r>
              <a:rPr lang="en-US" dirty="0"/>
              <a:t>T 	: Copy Storage</a:t>
            </a:r>
          </a:p>
          <a:p>
            <a:pPr>
              <a:tabLst>
                <a:tab pos="350838" algn="l"/>
              </a:tabLst>
            </a:pPr>
            <a:r>
              <a:rPr lang="en-US" dirty="0"/>
              <a:t>H	: Half Carry</a:t>
            </a:r>
          </a:p>
          <a:p>
            <a:pPr>
              <a:tabLst>
                <a:tab pos="350838" algn="l"/>
              </a:tabLst>
            </a:pPr>
            <a:r>
              <a:rPr lang="en-US" dirty="0"/>
              <a:t>S	: Sign </a:t>
            </a:r>
          </a:p>
          <a:p>
            <a:pPr>
              <a:tabLst>
                <a:tab pos="350838" algn="l"/>
              </a:tabLst>
            </a:pPr>
            <a:r>
              <a:rPr lang="en-US" dirty="0"/>
              <a:t>V 	: Two’s Compliment Overflow Flag</a:t>
            </a:r>
          </a:p>
          <a:p>
            <a:pPr>
              <a:tabLst>
                <a:tab pos="350838" algn="l"/>
              </a:tabLst>
            </a:pPr>
            <a:r>
              <a:rPr lang="en-US" dirty="0"/>
              <a:t>N	: Negative flag</a:t>
            </a:r>
          </a:p>
          <a:p>
            <a:pPr>
              <a:tabLst>
                <a:tab pos="350838" algn="l"/>
              </a:tabLst>
            </a:pPr>
            <a:r>
              <a:rPr lang="en-US" dirty="0"/>
              <a:t>Z	: Zero flag</a:t>
            </a:r>
          </a:p>
          <a:p>
            <a:pPr>
              <a:tabLst>
                <a:tab pos="350838" algn="l"/>
              </a:tabLst>
            </a:pPr>
            <a:r>
              <a:rPr lang="en-US" dirty="0"/>
              <a:t>C	: Carry Flag</a:t>
            </a:r>
          </a:p>
          <a:p>
            <a:endParaRPr lang="en-US" dirty="0"/>
          </a:p>
        </p:txBody>
      </p:sp>
      <p:graphicFrame>
        <p:nvGraphicFramePr>
          <p:cNvPr id="4" name="Table 3">
            <a:extLst>
              <a:ext uri="{FF2B5EF4-FFF2-40B4-BE49-F238E27FC236}">
                <a16:creationId xmlns:a16="http://schemas.microsoft.com/office/drawing/2014/main" id="{5D94217B-5CB9-F94F-BAB2-B3B88DEEDCB6}"/>
              </a:ext>
            </a:extLst>
          </p:cNvPr>
          <p:cNvGraphicFramePr>
            <a:graphicFrameLocks noGrp="1"/>
          </p:cNvGraphicFramePr>
          <p:nvPr/>
        </p:nvGraphicFramePr>
        <p:xfrm>
          <a:off x="1879599" y="5562599"/>
          <a:ext cx="8128000" cy="10363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58625713"/>
                    </a:ext>
                  </a:extLst>
                </a:gridCol>
                <a:gridCol w="1016000">
                  <a:extLst>
                    <a:ext uri="{9D8B030D-6E8A-4147-A177-3AD203B41FA5}">
                      <a16:colId xmlns:a16="http://schemas.microsoft.com/office/drawing/2014/main" val="2098188914"/>
                    </a:ext>
                  </a:extLst>
                </a:gridCol>
                <a:gridCol w="1016000">
                  <a:extLst>
                    <a:ext uri="{9D8B030D-6E8A-4147-A177-3AD203B41FA5}">
                      <a16:colId xmlns:a16="http://schemas.microsoft.com/office/drawing/2014/main" val="189506988"/>
                    </a:ext>
                  </a:extLst>
                </a:gridCol>
                <a:gridCol w="1016000">
                  <a:extLst>
                    <a:ext uri="{9D8B030D-6E8A-4147-A177-3AD203B41FA5}">
                      <a16:colId xmlns:a16="http://schemas.microsoft.com/office/drawing/2014/main" val="756362066"/>
                    </a:ext>
                  </a:extLst>
                </a:gridCol>
                <a:gridCol w="1016000">
                  <a:extLst>
                    <a:ext uri="{9D8B030D-6E8A-4147-A177-3AD203B41FA5}">
                      <a16:colId xmlns:a16="http://schemas.microsoft.com/office/drawing/2014/main" val="2764199941"/>
                    </a:ext>
                  </a:extLst>
                </a:gridCol>
                <a:gridCol w="1016000">
                  <a:extLst>
                    <a:ext uri="{9D8B030D-6E8A-4147-A177-3AD203B41FA5}">
                      <a16:colId xmlns:a16="http://schemas.microsoft.com/office/drawing/2014/main" val="1622027299"/>
                    </a:ext>
                  </a:extLst>
                </a:gridCol>
                <a:gridCol w="1016000">
                  <a:extLst>
                    <a:ext uri="{9D8B030D-6E8A-4147-A177-3AD203B41FA5}">
                      <a16:colId xmlns:a16="http://schemas.microsoft.com/office/drawing/2014/main" val="3260499231"/>
                    </a:ext>
                  </a:extLst>
                </a:gridCol>
                <a:gridCol w="1016000">
                  <a:extLst>
                    <a:ext uri="{9D8B030D-6E8A-4147-A177-3AD203B41FA5}">
                      <a16:colId xmlns:a16="http://schemas.microsoft.com/office/drawing/2014/main" val="2187175831"/>
                    </a:ext>
                  </a:extLst>
                </a:gridCol>
              </a:tblGrid>
              <a:tr h="370840">
                <a:tc>
                  <a:txBody>
                    <a:bodyPr/>
                    <a:lstStyle/>
                    <a:p>
                      <a:pPr algn="ctr"/>
                      <a:r>
                        <a:rPr lang="en-US" sz="2800" dirty="0"/>
                        <a:t>I</a:t>
                      </a:r>
                    </a:p>
                  </a:txBody>
                  <a:tcPr>
                    <a:solidFill>
                      <a:srgbClr val="00B0F0"/>
                    </a:solidFill>
                  </a:tcPr>
                </a:tc>
                <a:tc>
                  <a:txBody>
                    <a:bodyPr/>
                    <a:lstStyle/>
                    <a:p>
                      <a:pPr algn="ctr"/>
                      <a:r>
                        <a:rPr lang="en-US" sz="2800" dirty="0"/>
                        <a:t>T</a:t>
                      </a:r>
                    </a:p>
                  </a:txBody>
                  <a:tcPr>
                    <a:solidFill>
                      <a:srgbClr val="00B0F0"/>
                    </a:solidFill>
                  </a:tcPr>
                </a:tc>
                <a:tc>
                  <a:txBody>
                    <a:bodyPr/>
                    <a:lstStyle/>
                    <a:p>
                      <a:pPr algn="ctr"/>
                      <a:r>
                        <a:rPr lang="en-US" sz="2800" dirty="0"/>
                        <a:t>H</a:t>
                      </a:r>
                    </a:p>
                  </a:txBody>
                  <a:tcPr>
                    <a:solidFill>
                      <a:srgbClr val="00B0F0"/>
                    </a:solidFill>
                  </a:tcPr>
                </a:tc>
                <a:tc>
                  <a:txBody>
                    <a:bodyPr/>
                    <a:lstStyle/>
                    <a:p>
                      <a:pPr algn="ctr"/>
                      <a:r>
                        <a:rPr lang="en-US" sz="2800" dirty="0"/>
                        <a:t>S</a:t>
                      </a:r>
                    </a:p>
                  </a:txBody>
                  <a:tcPr>
                    <a:solidFill>
                      <a:srgbClr val="00B0F0"/>
                    </a:solidFill>
                  </a:tcPr>
                </a:tc>
                <a:tc>
                  <a:txBody>
                    <a:bodyPr/>
                    <a:lstStyle/>
                    <a:p>
                      <a:pPr algn="ctr"/>
                      <a:r>
                        <a:rPr lang="en-US" sz="2800" dirty="0"/>
                        <a:t>V</a:t>
                      </a:r>
                    </a:p>
                  </a:txBody>
                  <a:tcPr>
                    <a:solidFill>
                      <a:srgbClr val="00B0F0"/>
                    </a:solidFill>
                  </a:tcPr>
                </a:tc>
                <a:tc>
                  <a:txBody>
                    <a:bodyPr/>
                    <a:lstStyle/>
                    <a:p>
                      <a:pPr algn="ctr"/>
                      <a:r>
                        <a:rPr lang="en-US" sz="2800" dirty="0"/>
                        <a:t>N</a:t>
                      </a:r>
                    </a:p>
                  </a:txBody>
                  <a:tcPr>
                    <a:solidFill>
                      <a:srgbClr val="00B0F0"/>
                    </a:solidFill>
                  </a:tcPr>
                </a:tc>
                <a:tc>
                  <a:txBody>
                    <a:bodyPr/>
                    <a:lstStyle/>
                    <a:p>
                      <a:pPr algn="ctr"/>
                      <a:r>
                        <a:rPr lang="en-US" sz="2800" dirty="0"/>
                        <a:t>Z</a:t>
                      </a:r>
                    </a:p>
                  </a:txBody>
                  <a:tcPr>
                    <a:solidFill>
                      <a:srgbClr val="00B0F0"/>
                    </a:solidFill>
                  </a:tcPr>
                </a:tc>
                <a:tc>
                  <a:txBody>
                    <a:bodyPr/>
                    <a:lstStyle/>
                    <a:p>
                      <a:pPr algn="ctr"/>
                      <a:r>
                        <a:rPr lang="en-US" sz="2800" dirty="0"/>
                        <a:t>C</a:t>
                      </a:r>
                    </a:p>
                  </a:txBody>
                  <a:tcPr>
                    <a:solidFill>
                      <a:srgbClr val="00B0F0"/>
                    </a:solidFill>
                  </a:tcPr>
                </a:tc>
                <a:extLst>
                  <a:ext uri="{0D108BD9-81ED-4DB2-BD59-A6C34878D82A}">
                    <a16:rowId xmlns:a16="http://schemas.microsoft.com/office/drawing/2014/main" val="2462338948"/>
                  </a:ext>
                </a:extLst>
              </a:tr>
              <a:tr h="370840">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extLst>
                  <a:ext uri="{0D108BD9-81ED-4DB2-BD59-A6C34878D82A}">
                    <a16:rowId xmlns:a16="http://schemas.microsoft.com/office/drawing/2014/main" val="2426887772"/>
                  </a:ext>
                </a:extLst>
              </a:tr>
            </a:tbl>
          </a:graphicData>
        </a:graphic>
      </p:graphicFrame>
    </p:spTree>
    <p:extLst>
      <p:ext uri="{BB962C8B-B14F-4D97-AF65-F5344CB8AC3E}">
        <p14:creationId xmlns:p14="http://schemas.microsoft.com/office/powerpoint/2010/main" val="1877782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E11E-AD6D-E547-9DE2-4279542F1FC8}"/>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70D2F5D1-4DF8-5748-A1EF-BC72768DC64E}"/>
              </a:ext>
            </a:extLst>
          </p:cNvPr>
          <p:cNvSpPr>
            <a:spLocks noGrp="1"/>
          </p:cNvSpPr>
          <p:nvPr>
            <p:ph idx="1"/>
          </p:nvPr>
        </p:nvSpPr>
        <p:spPr/>
        <p:txBody>
          <a:bodyPr numCol="2" spcCol="180000">
            <a:normAutofit fontScale="92500" lnSpcReduction="10000"/>
          </a:bodyPr>
          <a:lstStyle/>
          <a:p>
            <a:pPr>
              <a:tabLst>
                <a:tab pos="350838" algn="l"/>
              </a:tabLst>
            </a:pPr>
            <a:br>
              <a:rPr lang="en-US" dirty="0"/>
            </a:br>
            <a:r>
              <a:rPr lang="en-US" dirty="0"/>
              <a:t>I 	: Global Interrupt </a:t>
            </a:r>
          </a:p>
          <a:p>
            <a:pPr>
              <a:tabLst>
                <a:tab pos="350838" algn="l"/>
              </a:tabLst>
            </a:pPr>
            <a:r>
              <a:rPr lang="en-US" dirty="0"/>
              <a:t>If you want to have interrupts you set this to 1</a:t>
            </a:r>
          </a:p>
          <a:p>
            <a:pPr>
              <a:tabLst>
                <a:tab pos="350838" algn="l"/>
              </a:tabLst>
            </a:pPr>
            <a:endParaRPr lang="en-US" dirty="0"/>
          </a:p>
          <a:p>
            <a:pPr>
              <a:tabLst>
                <a:tab pos="350838" algn="l"/>
              </a:tabLst>
            </a:pPr>
            <a:r>
              <a:rPr lang="en-US" dirty="0"/>
              <a:t>T 	: Copy Storage</a:t>
            </a:r>
          </a:p>
          <a:p>
            <a:pPr>
              <a:tabLst>
                <a:tab pos="350838" algn="l"/>
              </a:tabLst>
            </a:pPr>
            <a:r>
              <a:rPr lang="en-US" dirty="0"/>
              <a:t>If you want one bit to be copied </a:t>
            </a:r>
          </a:p>
          <a:p>
            <a:pPr>
              <a:tabLst>
                <a:tab pos="350838" algn="l"/>
              </a:tabLst>
            </a:pPr>
            <a:endParaRPr lang="en-US" dirty="0"/>
          </a:p>
          <a:p>
            <a:pPr>
              <a:tabLst>
                <a:tab pos="350838" algn="l"/>
              </a:tabLst>
            </a:pPr>
            <a:r>
              <a:rPr lang="en-US" dirty="0"/>
              <a:t>H	: Half Carry</a:t>
            </a:r>
          </a:p>
          <a:p>
            <a:pPr>
              <a:tabLst>
                <a:tab pos="350838" algn="l"/>
              </a:tabLst>
            </a:pPr>
            <a:r>
              <a:rPr lang="en-US" dirty="0"/>
              <a:t>If you have a half-carry operation (more on this in Year 13)</a:t>
            </a:r>
          </a:p>
          <a:p>
            <a:pPr>
              <a:tabLst>
                <a:tab pos="350838" algn="l"/>
              </a:tabLst>
            </a:pPr>
            <a:endParaRPr lang="en-US" dirty="0"/>
          </a:p>
          <a:p>
            <a:pPr>
              <a:tabLst>
                <a:tab pos="350838" algn="l"/>
              </a:tabLst>
            </a:pPr>
            <a:r>
              <a:rPr lang="en-US" dirty="0"/>
              <a:t>S	: Sign </a:t>
            </a:r>
          </a:p>
          <a:p>
            <a:pPr>
              <a:tabLst>
                <a:tab pos="350838" algn="l"/>
              </a:tabLst>
            </a:pPr>
            <a:r>
              <a:rPr lang="en-US" dirty="0"/>
              <a:t>Says if the result is not a simple integer </a:t>
            </a:r>
          </a:p>
          <a:p>
            <a:pPr>
              <a:tabLst>
                <a:tab pos="350838" algn="l"/>
              </a:tabLst>
            </a:pPr>
            <a:endParaRPr lang="en-US" dirty="0"/>
          </a:p>
          <a:p>
            <a:pPr>
              <a:tabLst>
                <a:tab pos="350838" algn="l"/>
              </a:tabLst>
            </a:pPr>
            <a:r>
              <a:rPr lang="en-US" dirty="0"/>
              <a:t>V 	: Two’s Compliment Overflow Flag</a:t>
            </a:r>
          </a:p>
          <a:p>
            <a:pPr>
              <a:tabLst>
                <a:tab pos="350838" algn="l"/>
              </a:tabLst>
            </a:pPr>
            <a:r>
              <a:rPr lang="en-US" dirty="0"/>
              <a:t>If you have overflow after two’s complement</a:t>
            </a:r>
          </a:p>
          <a:p>
            <a:pPr>
              <a:tabLst>
                <a:tab pos="350838" algn="l"/>
              </a:tabLst>
            </a:pPr>
            <a:endParaRPr lang="en-US" dirty="0"/>
          </a:p>
          <a:p>
            <a:pPr>
              <a:tabLst>
                <a:tab pos="350838" algn="l"/>
              </a:tabLst>
            </a:pPr>
            <a:r>
              <a:rPr lang="en-US" dirty="0"/>
              <a:t>N	: Negative flag</a:t>
            </a:r>
          </a:p>
          <a:p>
            <a:pPr>
              <a:tabLst>
                <a:tab pos="350838" algn="l"/>
              </a:tabLst>
            </a:pPr>
            <a:r>
              <a:rPr lang="en-US" dirty="0"/>
              <a:t>Says if the result is a negative number</a:t>
            </a:r>
          </a:p>
          <a:p>
            <a:pPr>
              <a:tabLst>
                <a:tab pos="350838" algn="l"/>
              </a:tabLst>
            </a:pPr>
            <a:endParaRPr lang="en-US" dirty="0"/>
          </a:p>
          <a:p>
            <a:pPr>
              <a:tabLst>
                <a:tab pos="350838" algn="l"/>
              </a:tabLst>
            </a:pPr>
            <a:r>
              <a:rPr lang="en-US" dirty="0"/>
              <a:t>Z	: Zero flag</a:t>
            </a:r>
          </a:p>
          <a:p>
            <a:pPr>
              <a:tabLst>
                <a:tab pos="350838" algn="l"/>
              </a:tabLst>
            </a:pPr>
            <a:r>
              <a:rPr lang="en-US" dirty="0"/>
              <a:t>Says if the result is a zero</a:t>
            </a:r>
          </a:p>
          <a:p>
            <a:pPr>
              <a:tabLst>
                <a:tab pos="350838" algn="l"/>
              </a:tabLst>
            </a:pPr>
            <a:endParaRPr lang="en-US" dirty="0"/>
          </a:p>
          <a:p>
            <a:pPr>
              <a:tabLst>
                <a:tab pos="350838" algn="l"/>
              </a:tabLst>
            </a:pPr>
            <a:r>
              <a:rPr lang="en-US" dirty="0"/>
              <a:t>C	: Carry Flag</a:t>
            </a:r>
          </a:p>
          <a:p>
            <a:pPr>
              <a:tabLst>
                <a:tab pos="350838" algn="l"/>
              </a:tabLst>
            </a:pPr>
            <a:r>
              <a:rPr lang="en-US" dirty="0"/>
              <a:t>Says if we need to carry a bit </a:t>
            </a:r>
          </a:p>
        </p:txBody>
      </p:sp>
    </p:spTree>
    <p:extLst>
      <p:ext uri="{BB962C8B-B14F-4D97-AF65-F5344CB8AC3E}">
        <p14:creationId xmlns:p14="http://schemas.microsoft.com/office/powerpoint/2010/main" val="3024720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026F-2475-4E42-92ED-8FD47D5E50B3}"/>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EBE2FFF5-6196-2D4D-9FAC-4B504CF8EA60}"/>
              </a:ext>
            </a:extLst>
          </p:cNvPr>
          <p:cNvSpPr>
            <a:spLocks noGrp="1"/>
          </p:cNvSpPr>
          <p:nvPr>
            <p:ph idx="1"/>
          </p:nvPr>
        </p:nvSpPr>
        <p:spPr/>
        <p:txBody>
          <a:bodyPr>
            <a:normAutofit fontScale="77500" lnSpcReduction="20000"/>
          </a:bodyPr>
          <a:lstStyle/>
          <a:p>
            <a:r>
              <a:rPr lang="en-US" dirty="0"/>
              <a:t>So if our status register looks like this:</a:t>
            </a:r>
          </a:p>
          <a:p>
            <a:endParaRPr lang="en-US" dirty="0"/>
          </a:p>
          <a:p>
            <a:endParaRPr lang="en-US" dirty="0"/>
          </a:p>
          <a:p>
            <a:endParaRPr lang="en-US" dirty="0"/>
          </a:p>
          <a:p>
            <a:endParaRPr lang="en-US" dirty="0"/>
          </a:p>
          <a:p>
            <a:r>
              <a:rPr lang="en-US" dirty="0"/>
              <a:t>It will mean:</a:t>
            </a:r>
          </a:p>
          <a:p>
            <a:pPr>
              <a:tabLst>
                <a:tab pos="350838" algn="l"/>
                <a:tab pos="750888" algn="l"/>
              </a:tabLst>
            </a:pPr>
            <a:r>
              <a:rPr lang="en-US" dirty="0"/>
              <a:t>I 	= 1 = We will allow interrupts</a:t>
            </a:r>
          </a:p>
          <a:p>
            <a:pPr>
              <a:tabLst>
                <a:tab pos="350838" algn="l"/>
                <a:tab pos="750888" algn="l"/>
              </a:tabLst>
            </a:pPr>
            <a:r>
              <a:rPr lang="en-US" dirty="0"/>
              <a:t>T 	= 0 = Nothing to copy</a:t>
            </a:r>
          </a:p>
          <a:p>
            <a:pPr>
              <a:tabLst>
                <a:tab pos="350838" algn="l"/>
                <a:tab pos="750888" algn="l"/>
              </a:tabLst>
            </a:pPr>
            <a:r>
              <a:rPr lang="en-US" dirty="0"/>
              <a:t>H 	= 0 = Its not half-carry</a:t>
            </a:r>
          </a:p>
          <a:p>
            <a:pPr>
              <a:tabLst>
                <a:tab pos="350838" algn="l"/>
                <a:tab pos="750888" algn="l"/>
              </a:tabLst>
            </a:pPr>
            <a:r>
              <a:rPr lang="en-US" dirty="0"/>
              <a:t>S 	= 1 = It is not a normal integer </a:t>
            </a:r>
          </a:p>
          <a:p>
            <a:pPr>
              <a:tabLst>
                <a:tab pos="350838" algn="l"/>
                <a:tab pos="750888" algn="l"/>
              </a:tabLst>
            </a:pPr>
            <a:r>
              <a:rPr lang="en-US" dirty="0"/>
              <a:t>V 	= 0 = Its not two complement overflow</a:t>
            </a:r>
          </a:p>
          <a:p>
            <a:pPr>
              <a:tabLst>
                <a:tab pos="350838" algn="l"/>
                <a:tab pos="750888" algn="l"/>
              </a:tabLst>
            </a:pPr>
            <a:r>
              <a:rPr lang="en-US" dirty="0"/>
              <a:t>N 	= 1 = It is a negative number </a:t>
            </a:r>
          </a:p>
          <a:p>
            <a:pPr>
              <a:tabLst>
                <a:tab pos="350838" algn="l"/>
                <a:tab pos="750888" algn="l"/>
              </a:tabLst>
            </a:pPr>
            <a:r>
              <a:rPr lang="en-US" dirty="0"/>
              <a:t>Z 	= 0 = Its not zero </a:t>
            </a:r>
          </a:p>
          <a:p>
            <a:pPr>
              <a:tabLst>
                <a:tab pos="350838" algn="l"/>
                <a:tab pos="750888" algn="l"/>
              </a:tabLst>
            </a:pPr>
            <a:r>
              <a:rPr lang="en-US" dirty="0"/>
              <a:t>C 	= 1 = We will need to carry </a:t>
            </a:r>
          </a:p>
          <a:p>
            <a:endParaRPr lang="en-US" dirty="0"/>
          </a:p>
          <a:p>
            <a:r>
              <a:rPr lang="en-US" dirty="0"/>
              <a:t>We don’t actually know what math function we did or what the answer is, but we know INFORMATION about the answer. That’s what the Status Register does</a:t>
            </a:r>
          </a:p>
        </p:txBody>
      </p:sp>
      <p:graphicFrame>
        <p:nvGraphicFramePr>
          <p:cNvPr id="4" name="Table 3">
            <a:extLst>
              <a:ext uri="{FF2B5EF4-FFF2-40B4-BE49-F238E27FC236}">
                <a16:creationId xmlns:a16="http://schemas.microsoft.com/office/drawing/2014/main" id="{D42B0EA6-0350-554C-B7A9-5499D1B6266D}"/>
              </a:ext>
            </a:extLst>
          </p:cNvPr>
          <p:cNvGraphicFramePr>
            <a:graphicFrameLocks noGrp="1"/>
          </p:cNvGraphicFramePr>
          <p:nvPr/>
        </p:nvGraphicFramePr>
        <p:xfrm>
          <a:off x="1557865" y="1278466"/>
          <a:ext cx="8128000" cy="10363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58625713"/>
                    </a:ext>
                  </a:extLst>
                </a:gridCol>
                <a:gridCol w="1016000">
                  <a:extLst>
                    <a:ext uri="{9D8B030D-6E8A-4147-A177-3AD203B41FA5}">
                      <a16:colId xmlns:a16="http://schemas.microsoft.com/office/drawing/2014/main" val="2098188914"/>
                    </a:ext>
                  </a:extLst>
                </a:gridCol>
                <a:gridCol w="1016000">
                  <a:extLst>
                    <a:ext uri="{9D8B030D-6E8A-4147-A177-3AD203B41FA5}">
                      <a16:colId xmlns:a16="http://schemas.microsoft.com/office/drawing/2014/main" val="189506988"/>
                    </a:ext>
                  </a:extLst>
                </a:gridCol>
                <a:gridCol w="1016000">
                  <a:extLst>
                    <a:ext uri="{9D8B030D-6E8A-4147-A177-3AD203B41FA5}">
                      <a16:colId xmlns:a16="http://schemas.microsoft.com/office/drawing/2014/main" val="756362066"/>
                    </a:ext>
                  </a:extLst>
                </a:gridCol>
                <a:gridCol w="1016000">
                  <a:extLst>
                    <a:ext uri="{9D8B030D-6E8A-4147-A177-3AD203B41FA5}">
                      <a16:colId xmlns:a16="http://schemas.microsoft.com/office/drawing/2014/main" val="2764199941"/>
                    </a:ext>
                  </a:extLst>
                </a:gridCol>
                <a:gridCol w="1016000">
                  <a:extLst>
                    <a:ext uri="{9D8B030D-6E8A-4147-A177-3AD203B41FA5}">
                      <a16:colId xmlns:a16="http://schemas.microsoft.com/office/drawing/2014/main" val="1622027299"/>
                    </a:ext>
                  </a:extLst>
                </a:gridCol>
                <a:gridCol w="1016000">
                  <a:extLst>
                    <a:ext uri="{9D8B030D-6E8A-4147-A177-3AD203B41FA5}">
                      <a16:colId xmlns:a16="http://schemas.microsoft.com/office/drawing/2014/main" val="3260499231"/>
                    </a:ext>
                  </a:extLst>
                </a:gridCol>
                <a:gridCol w="1016000">
                  <a:extLst>
                    <a:ext uri="{9D8B030D-6E8A-4147-A177-3AD203B41FA5}">
                      <a16:colId xmlns:a16="http://schemas.microsoft.com/office/drawing/2014/main" val="2187175831"/>
                    </a:ext>
                  </a:extLst>
                </a:gridCol>
              </a:tblGrid>
              <a:tr h="370840">
                <a:tc>
                  <a:txBody>
                    <a:bodyPr/>
                    <a:lstStyle/>
                    <a:p>
                      <a:pPr algn="ctr"/>
                      <a:r>
                        <a:rPr lang="en-US" sz="2800" dirty="0"/>
                        <a:t>I</a:t>
                      </a:r>
                    </a:p>
                  </a:txBody>
                  <a:tcPr>
                    <a:solidFill>
                      <a:srgbClr val="00B0F0"/>
                    </a:solidFill>
                  </a:tcPr>
                </a:tc>
                <a:tc>
                  <a:txBody>
                    <a:bodyPr/>
                    <a:lstStyle/>
                    <a:p>
                      <a:pPr algn="ctr"/>
                      <a:r>
                        <a:rPr lang="en-US" sz="2800" dirty="0"/>
                        <a:t>T</a:t>
                      </a:r>
                    </a:p>
                  </a:txBody>
                  <a:tcPr>
                    <a:solidFill>
                      <a:srgbClr val="00B0F0"/>
                    </a:solidFill>
                  </a:tcPr>
                </a:tc>
                <a:tc>
                  <a:txBody>
                    <a:bodyPr/>
                    <a:lstStyle/>
                    <a:p>
                      <a:pPr algn="ctr"/>
                      <a:r>
                        <a:rPr lang="en-US" sz="2800" dirty="0"/>
                        <a:t>H</a:t>
                      </a:r>
                    </a:p>
                  </a:txBody>
                  <a:tcPr>
                    <a:solidFill>
                      <a:srgbClr val="00B0F0"/>
                    </a:solidFill>
                  </a:tcPr>
                </a:tc>
                <a:tc>
                  <a:txBody>
                    <a:bodyPr/>
                    <a:lstStyle/>
                    <a:p>
                      <a:pPr algn="ctr"/>
                      <a:r>
                        <a:rPr lang="en-US" sz="2800" dirty="0"/>
                        <a:t>S</a:t>
                      </a:r>
                    </a:p>
                  </a:txBody>
                  <a:tcPr>
                    <a:solidFill>
                      <a:srgbClr val="00B0F0"/>
                    </a:solidFill>
                  </a:tcPr>
                </a:tc>
                <a:tc>
                  <a:txBody>
                    <a:bodyPr/>
                    <a:lstStyle/>
                    <a:p>
                      <a:pPr algn="ctr"/>
                      <a:r>
                        <a:rPr lang="en-US" sz="2800" dirty="0"/>
                        <a:t>V</a:t>
                      </a:r>
                    </a:p>
                  </a:txBody>
                  <a:tcPr>
                    <a:solidFill>
                      <a:srgbClr val="00B0F0"/>
                    </a:solidFill>
                  </a:tcPr>
                </a:tc>
                <a:tc>
                  <a:txBody>
                    <a:bodyPr/>
                    <a:lstStyle/>
                    <a:p>
                      <a:pPr algn="ctr"/>
                      <a:r>
                        <a:rPr lang="en-US" sz="2800" dirty="0"/>
                        <a:t>N</a:t>
                      </a:r>
                    </a:p>
                  </a:txBody>
                  <a:tcPr>
                    <a:solidFill>
                      <a:srgbClr val="00B0F0"/>
                    </a:solidFill>
                  </a:tcPr>
                </a:tc>
                <a:tc>
                  <a:txBody>
                    <a:bodyPr/>
                    <a:lstStyle/>
                    <a:p>
                      <a:pPr algn="ctr"/>
                      <a:r>
                        <a:rPr lang="en-US" sz="2800" dirty="0"/>
                        <a:t>Z</a:t>
                      </a:r>
                    </a:p>
                  </a:txBody>
                  <a:tcPr>
                    <a:solidFill>
                      <a:srgbClr val="00B0F0"/>
                    </a:solidFill>
                  </a:tcPr>
                </a:tc>
                <a:tc>
                  <a:txBody>
                    <a:bodyPr/>
                    <a:lstStyle/>
                    <a:p>
                      <a:pPr algn="ctr"/>
                      <a:r>
                        <a:rPr lang="en-US" sz="2800" dirty="0"/>
                        <a:t>C</a:t>
                      </a:r>
                    </a:p>
                  </a:txBody>
                  <a:tcPr>
                    <a:solidFill>
                      <a:srgbClr val="00B0F0"/>
                    </a:solidFill>
                  </a:tcPr>
                </a:tc>
                <a:extLst>
                  <a:ext uri="{0D108BD9-81ED-4DB2-BD59-A6C34878D82A}">
                    <a16:rowId xmlns:a16="http://schemas.microsoft.com/office/drawing/2014/main" val="2462338948"/>
                  </a:ext>
                </a:extLst>
              </a:tr>
              <a:tr h="370840">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extLst>
                  <a:ext uri="{0D108BD9-81ED-4DB2-BD59-A6C34878D82A}">
                    <a16:rowId xmlns:a16="http://schemas.microsoft.com/office/drawing/2014/main" val="2426887772"/>
                  </a:ext>
                </a:extLst>
              </a:tr>
            </a:tbl>
          </a:graphicData>
        </a:graphic>
      </p:graphicFrame>
    </p:spTree>
    <p:extLst>
      <p:ext uri="{BB962C8B-B14F-4D97-AF65-F5344CB8AC3E}">
        <p14:creationId xmlns:p14="http://schemas.microsoft.com/office/powerpoint/2010/main" val="381694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Von Neumann Architecture </a:t>
            </a:r>
          </a:p>
        </p:txBody>
      </p:sp>
      <p:sp>
        <p:nvSpPr>
          <p:cNvPr id="3" name="Content Placeholder 2"/>
          <p:cNvSpPr>
            <a:spLocks noGrp="1"/>
          </p:cNvSpPr>
          <p:nvPr>
            <p:ph idx="1"/>
          </p:nvPr>
        </p:nvSpPr>
        <p:spPr/>
        <p:txBody>
          <a:bodyPr>
            <a:normAutofit fontScale="85000" lnSpcReduction="20000"/>
          </a:bodyPr>
          <a:lstStyle/>
          <a:p>
            <a:r>
              <a:rPr lang="en-GB" dirty="0"/>
              <a:t>The Von Neumann architecture is called that because a man called John Von Neumann decided that the way computers worked were stupid and he had a better idea. </a:t>
            </a:r>
          </a:p>
          <a:p>
            <a:endParaRPr lang="en-GB" dirty="0"/>
          </a:p>
          <a:p>
            <a:r>
              <a:rPr lang="en-GB" dirty="0"/>
              <a:t>John Von Neumann came up with this idea in 1945. </a:t>
            </a:r>
          </a:p>
          <a:p>
            <a:endParaRPr lang="en-GB" dirty="0"/>
          </a:p>
          <a:p>
            <a:r>
              <a:rPr lang="en-GB" dirty="0"/>
              <a:t>Before this you had one computer to run a program but you needed another computer to hold all the information. </a:t>
            </a:r>
          </a:p>
          <a:p>
            <a:endParaRPr lang="en-GB" dirty="0"/>
          </a:p>
          <a:p>
            <a:r>
              <a:rPr lang="en-GB" dirty="0"/>
              <a:t>Imagine if you had one laptop to make PPTs but every time you needed to save information or get information you need to use another laptop. </a:t>
            </a:r>
          </a:p>
          <a:p>
            <a:endParaRPr lang="en-GB" dirty="0"/>
          </a:p>
          <a:p>
            <a:r>
              <a:rPr lang="en-GB" dirty="0"/>
              <a:t>John Von Neumann thought it would be better if you can store your program AND your data in one machine. </a:t>
            </a:r>
          </a:p>
          <a:p>
            <a:endParaRPr lang="en-GB" dirty="0"/>
          </a:p>
          <a:p>
            <a:r>
              <a:rPr lang="en-GB" dirty="0"/>
              <a:t>It became the Von Neumann architecture or sometimes called the Stored Program architecture. </a:t>
            </a:r>
          </a:p>
          <a:p>
            <a:endParaRPr lang="en-GB" dirty="0"/>
          </a:p>
          <a:p>
            <a:r>
              <a:rPr lang="en-GB" dirty="0"/>
              <a:t>Its still used now!</a:t>
            </a:r>
          </a:p>
        </p:txBody>
      </p:sp>
    </p:spTree>
    <p:extLst>
      <p:ext uri="{BB962C8B-B14F-4D97-AF65-F5344CB8AC3E}">
        <p14:creationId xmlns:p14="http://schemas.microsoft.com/office/powerpoint/2010/main" val="35412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8694-C6B7-6F46-9DD7-295EEB7D8CB5}"/>
              </a:ext>
            </a:extLst>
          </p:cNvPr>
          <p:cNvSpPr>
            <a:spLocks noGrp="1"/>
          </p:cNvSpPr>
          <p:nvPr>
            <p:ph type="title"/>
          </p:nvPr>
        </p:nvSpPr>
        <p:spPr/>
        <p:txBody>
          <a:bodyPr>
            <a:normAutofit fontScale="90000"/>
          </a:bodyPr>
          <a:lstStyle/>
          <a:p>
            <a:r>
              <a:rPr lang="en-US" dirty="0"/>
              <a:t>Status Register - Flags</a:t>
            </a:r>
          </a:p>
        </p:txBody>
      </p:sp>
      <p:sp>
        <p:nvSpPr>
          <p:cNvPr id="3" name="Content Placeholder 2">
            <a:extLst>
              <a:ext uri="{FF2B5EF4-FFF2-40B4-BE49-F238E27FC236}">
                <a16:creationId xmlns:a16="http://schemas.microsoft.com/office/drawing/2014/main" id="{780302BC-682A-A949-BE5C-A41A435B997E}"/>
              </a:ext>
            </a:extLst>
          </p:cNvPr>
          <p:cNvSpPr>
            <a:spLocks noGrp="1"/>
          </p:cNvSpPr>
          <p:nvPr>
            <p:ph idx="1"/>
          </p:nvPr>
        </p:nvSpPr>
        <p:spPr/>
        <p:txBody>
          <a:bodyPr/>
          <a:lstStyle/>
          <a:p>
            <a:r>
              <a:rPr lang="en-US" dirty="0"/>
              <a:t>So now you have information about the result, what to do with it?</a:t>
            </a:r>
          </a:p>
          <a:p>
            <a:r>
              <a:rPr lang="en-US" dirty="0"/>
              <a:t>Sometimes you don’t want to do anything. But sometimes you want to. </a:t>
            </a:r>
          </a:p>
          <a:p>
            <a:r>
              <a:rPr lang="en-US" dirty="0"/>
              <a:t>The times you want to do something you place a flag.</a:t>
            </a:r>
          </a:p>
          <a:p>
            <a:endParaRPr lang="en-US" dirty="0"/>
          </a:p>
          <a:p>
            <a:r>
              <a:rPr lang="en-US" dirty="0"/>
              <a:t>A flag is a stupid word that means ”if this is true” do this…. </a:t>
            </a:r>
          </a:p>
          <a:p>
            <a:endParaRPr lang="en-US" dirty="0"/>
          </a:p>
          <a:p>
            <a:r>
              <a:rPr lang="en-US" dirty="0"/>
              <a:t>So if we want to say, if the result is a zero, then interrupt the program and quit everything. Then we use a flag for our ‘Z’ bit in our status register.</a:t>
            </a:r>
          </a:p>
          <a:p>
            <a:endParaRPr lang="en-US" dirty="0"/>
          </a:p>
          <a:p>
            <a:endParaRPr lang="en-US" dirty="0"/>
          </a:p>
        </p:txBody>
      </p:sp>
    </p:spTree>
    <p:extLst>
      <p:ext uri="{BB962C8B-B14F-4D97-AF65-F5344CB8AC3E}">
        <p14:creationId xmlns:p14="http://schemas.microsoft.com/office/powerpoint/2010/main" val="3563436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98CD-7951-954F-9D2C-D7D712E579E9}"/>
              </a:ext>
            </a:extLst>
          </p:cNvPr>
          <p:cNvSpPr>
            <a:spLocks noGrp="1"/>
          </p:cNvSpPr>
          <p:nvPr>
            <p:ph type="title"/>
          </p:nvPr>
        </p:nvSpPr>
        <p:spPr/>
        <p:txBody>
          <a:bodyPr>
            <a:normAutofit fontScale="90000"/>
          </a:bodyPr>
          <a:lstStyle/>
          <a:p>
            <a:r>
              <a:rPr lang="en-US" dirty="0"/>
              <a:t>Immediate Access Store IAS</a:t>
            </a:r>
          </a:p>
        </p:txBody>
      </p:sp>
      <p:sp>
        <p:nvSpPr>
          <p:cNvPr id="3" name="Content Placeholder 2">
            <a:extLst>
              <a:ext uri="{FF2B5EF4-FFF2-40B4-BE49-F238E27FC236}">
                <a16:creationId xmlns:a16="http://schemas.microsoft.com/office/drawing/2014/main" id="{05CCCFC2-460A-F349-8352-2378F3DA16DF}"/>
              </a:ext>
            </a:extLst>
          </p:cNvPr>
          <p:cNvSpPr>
            <a:spLocks noGrp="1"/>
          </p:cNvSpPr>
          <p:nvPr>
            <p:ph idx="1"/>
          </p:nvPr>
        </p:nvSpPr>
        <p:spPr/>
        <p:txBody>
          <a:bodyPr>
            <a:normAutofit fontScale="92500" lnSpcReduction="10000"/>
          </a:bodyPr>
          <a:lstStyle/>
          <a:p>
            <a:r>
              <a:rPr lang="en-US" dirty="0"/>
              <a:t>We have done:</a:t>
            </a:r>
          </a:p>
          <a:p>
            <a:r>
              <a:rPr lang="en-US" dirty="0"/>
              <a:t>MAR</a:t>
            </a:r>
          </a:p>
          <a:p>
            <a:r>
              <a:rPr lang="en-US" dirty="0"/>
              <a:t>MDR</a:t>
            </a:r>
          </a:p>
          <a:p>
            <a:r>
              <a:rPr lang="en-US" dirty="0"/>
              <a:t>MBR</a:t>
            </a:r>
          </a:p>
          <a:p>
            <a:r>
              <a:rPr lang="en-US" dirty="0"/>
              <a:t>CIR</a:t>
            </a:r>
          </a:p>
          <a:p>
            <a:r>
              <a:rPr lang="en-US" dirty="0"/>
              <a:t>PC</a:t>
            </a:r>
          </a:p>
          <a:p>
            <a:r>
              <a:rPr lang="en-US" dirty="0"/>
              <a:t>SR</a:t>
            </a:r>
          </a:p>
          <a:p>
            <a:r>
              <a:rPr lang="en-US" dirty="0"/>
              <a:t>ACC</a:t>
            </a:r>
          </a:p>
          <a:p>
            <a:r>
              <a:rPr lang="en-US" dirty="0"/>
              <a:t>IX</a:t>
            </a:r>
          </a:p>
          <a:p>
            <a:endParaRPr lang="en-US" dirty="0"/>
          </a:p>
          <a:p>
            <a:r>
              <a:rPr lang="en-US" dirty="0"/>
              <a:t>And for some unknown reason, Cambridge wants us to do Immediate Access Store – IAS. </a:t>
            </a:r>
          </a:p>
          <a:p>
            <a:endParaRPr lang="en-US" dirty="0"/>
          </a:p>
          <a:p>
            <a:r>
              <a:rPr lang="en-US" dirty="0"/>
              <a:t>The IAS is the place where you hold all the data that you are currently using. </a:t>
            </a:r>
          </a:p>
          <a:p>
            <a:r>
              <a:rPr lang="en-US" dirty="0"/>
              <a:t>It’s a group name for our registers</a:t>
            </a:r>
          </a:p>
        </p:txBody>
      </p:sp>
    </p:spTree>
    <p:extLst>
      <p:ext uri="{BB962C8B-B14F-4D97-AF65-F5344CB8AC3E}">
        <p14:creationId xmlns:p14="http://schemas.microsoft.com/office/powerpoint/2010/main" val="1279524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6C2-3E7C-2B41-B440-A831B9A8D896}"/>
              </a:ext>
            </a:extLst>
          </p:cNvPr>
          <p:cNvSpPr>
            <a:spLocks noGrp="1"/>
          </p:cNvSpPr>
          <p:nvPr>
            <p:ph type="title"/>
          </p:nvPr>
        </p:nvSpPr>
        <p:spPr/>
        <p:txBody>
          <a:bodyPr>
            <a:normAutofit fontScale="90000"/>
          </a:bodyPr>
          <a:lstStyle/>
          <a:p>
            <a:r>
              <a:rPr lang="en-US" dirty="0"/>
              <a:t>Group Names</a:t>
            </a:r>
          </a:p>
        </p:txBody>
      </p:sp>
      <p:sp>
        <p:nvSpPr>
          <p:cNvPr id="3" name="Content Placeholder 2">
            <a:extLst>
              <a:ext uri="{FF2B5EF4-FFF2-40B4-BE49-F238E27FC236}">
                <a16:creationId xmlns:a16="http://schemas.microsoft.com/office/drawing/2014/main" id="{4CAD6DFC-EE54-1C4B-B12C-FA9B10E073E8}"/>
              </a:ext>
            </a:extLst>
          </p:cNvPr>
          <p:cNvSpPr>
            <a:spLocks noGrp="1"/>
          </p:cNvSpPr>
          <p:nvPr>
            <p:ph idx="1"/>
          </p:nvPr>
        </p:nvSpPr>
        <p:spPr/>
        <p:txBody>
          <a:bodyPr>
            <a:normAutofit/>
          </a:bodyPr>
          <a:lstStyle/>
          <a:p>
            <a:r>
              <a:rPr lang="en-US" dirty="0"/>
              <a:t>We said the IAS is the group name for the registers we know because it holds all the data we are currently using.</a:t>
            </a:r>
          </a:p>
          <a:p>
            <a:endParaRPr lang="en-US" dirty="0"/>
          </a:p>
          <a:p>
            <a:r>
              <a:rPr lang="en-US" dirty="0"/>
              <a:t>But there are two other terms we must know:</a:t>
            </a:r>
          </a:p>
          <a:p>
            <a:endParaRPr lang="en-US" dirty="0"/>
          </a:p>
          <a:p>
            <a:pPr marL="514350" indent="-514350">
              <a:buFont typeface="+mj-lt"/>
              <a:buAutoNum type="arabicPeriod"/>
            </a:pPr>
            <a:r>
              <a:rPr lang="en-US" dirty="0"/>
              <a:t>Special Purpose Registers</a:t>
            </a:r>
          </a:p>
          <a:p>
            <a:pPr marL="514350" indent="-514350">
              <a:buFont typeface="+mj-lt"/>
              <a:buAutoNum type="arabicPeriod"/>
            </a:pPr>
            <a:r>
              <a:rPr lang="en-US" dirty="0"/>
              <a:t>General Purpose Registers </a:t>
            </a:r>
          </a:p>
          <a:p>
            <a:pPr marL="514350" indent="-514350">
              <a:buFont typeface="+mj-lt"/>
              <a:buAutoNum type="arabicPeriod"/>
            </a:pPr>
            <a:endParaRPr lang="en-US" dirty="0"/>
          </a:p>
          <a:p>
            <a:r>
              <a:rPr lang="en-US" dirty="0"/>
              <a:t>Special purpose registers is what we have done. These are registers that have a definitive purpose and role </a:t>
            </a:r>
          </a:p>
          <a:p>
            <a:endParaRPr lang="en-US" dirty="0"/>
          </a:p>
          <a:p>
            <a:r>
              <a:rPr lang="en-US" dirty="0"/>
              <a:t>General purpose registers are registers that programs can use just to hold something that they need for later. They have no fixed role other than this. </a:t>
            </a:r>
          </a:p>
          <a:p>
            <a:endParaRPr lang="en-US" dirty="0"/>
          </a:p>
        </p:txBody>
      </p:sp>
    </p:spTree>
    <p:extLst>
      <p:ext uri="{BB962C8B-B14F-4D97-AF65-F5344CB8AC3E}">
        <p14:creationId xmlns:p14="http://schemas.microsoft.com/office/powerpoint/2010/main" val="3294911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0160-FBE5-9244-9831-5A43827E4589}"/>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723ABCC6-660C-5541-894B-2C38D5365E7C}"/>
              </a:ext>
            </a:extLst>
          </p:cNvPr>
          <p:cNvSpPr>
            <a:spLocks noGrp="1"/>
          </p:cNvSpPr>
          <p:nvPr>
            <p:ph idx="1"/>
          </p:nvPr>
        </p:nvSpPr>
        <p:spPr>
          <a:solidFill>
            <a:srgbClr val="7030A0"/>
          </a:solidFill>
        </p:spPr>
        <p:txBody>
          <a:bodyPr numCol="2">
            <a:normAutofit fontScale="62500" lnSpcReduction="20000"/>
          </a:bodyPr>
          <a:lstStyle/>
          <a:p>
            <a:pPr marL="514350" indent="-514350">
              <a:buFont typeface="+mj-lt"/>
              <a:buAutoNum type="arabicPeriod"/>
            </a:pPr>
            <a:r>
              <a:rPr lang="en-US" i="1" strike="sngStrike" dirty="0">
                <a:solidFill>
                  <a:schemeClr val="bg1">
                    <a:lumMod val="50000"/>
                  </a:schemeClr>
                </a:solidFill>
              </a:rPr>
              <a:t>Understand the role of the central processing  unit (CPU) in a computer </a:t>
            </a:r>
          </a:p>
          <a:p>
            <a:pPr marL="514350" indent="-514350">
              <a:buFont typeface="+mj-lt"/>
              <a:buAutoNum type="arabicPeriod"/>
            </a:pPr>
            <a:r>
              <a:rPr lang="en-US" i="1" strike="sngStrike" dirty="0">
                <a:solidFill>
                  <a:schemeClr val="bg1">
                    <a:lumMod val="50000"/>
                  </a:schemeClr>
                </a:solidFill>
              </a:rPr>
              <a:t>The CPU processes instructions and data that are input into the computer so that the result can be output </a:t>
            </a:r>
          </a:p>
          <a:p>
            <a:pPr marL="514350" indent="-514350">
              <a:buFont typeface="+mj-lt"/>
              <a:buAutoNum type="arabicPeriod"/>
            </a:pPr>
            <a:r>
              <a:rPr lang="en-US" i="1" strike="sngStrike" dirty="0">
                <a:solidFill>
                  <a:schemeClr val="bg1">
                    <a:lumMod val="50000"/>
                  </a:schemeClr>
                </a:solidFill>
              </a:rPr>
              <a:t>A microprocessor is a type of integrated circuit on a single chip </a:t>
            </a:r>
          </a:p>
          <a:p>
            <a:pPr marL="514350" indent="-514350">
              <a:buFont typeface="+mj-lt"/>
              <a:buAutoNum type="arabicPeriod"/>
            </a:pPr>
            <a:r>
              <a:rPr lang="en-US" i="1" strike="sngStrike" dirty="0">
                <a:solidFill>
                  <a:schemeClr val="bg1">
                    <a:lumMod val="50000"/>
                  </a:schemeClr>
                </a:solidFill>
              </a:rPr>
              <a:t>Including: </a:t>
            </a:r>
          </a:p>
          <a:p>
            <a:pPr marL="514350" indent="-514350">
              <a:buFont typeface="+mj-lt"/>
              <a:buAutoNum type="arabicPeriod"/>
            </a:pPr>
            <a:r>
              <a:rPr lang="en-US" i="1" strike="sngStrike" dirty="0">
                <a:solidFill>
                  <a:schemeClr val="bg1">
                    <a:lumMod val="50000"/>
                  </a:schemeClr>
                </a:solidFill>
              </a:rPr>
              <a:t>–  units: arithmetic logic unit (ALU) and control unit (CU)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  registers: program counter (PC), memory address register (MAR), memory data register (MDR), current instruction register (CIR) and accumulator (ACC)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  buses: address bus, data bus and control bus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How instructions and data are fetched from random access memory (RAM) into the CPU, how they are processed using each component and how they are then executed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Understand the purpose of the components in a CPU, in a computer that has a Von Neumann architecture </a:t>
            </a:r>
          </a:p>
          <a:p>
            <a:pPr marL="514350" indent="-514350">
              <a:buFont typeface="+mj-lt"/>
              <a:buAutoNum type="arabicPeriod"/>
            </a:pPr>
            <a:r>
              <a:rPr lang="en-US" i="1" strike="sngStrike" dirty="0">
                <a:solidFill>
                  <a:schemeClr val="bg1">
                    <a:lumMod val="50000"/>
                  </a:schemeClr>
                </a:solidFill>
              </a:rPr>
              <a:t>Understand what is meant by a microprocessor </a:t>
            </a:r>
          </a:p>
          <a:p>
            <a:pPr marL="514350" indent="-514350">
              <a:buFont typeface="+mj-lt"/>
              <a:buAutoNum type="arabicPeriod"/>
            </a:pPr>
            <a:r>
              <a:rPr lang="en-US" i="1" dirty="0">
                <a:solidFill>
                  <a:schemeClr val="bg1">
                    <a:lumMod val="50000"/>
                  </a:schemeClr>
                </a:solidFill>
              </a:rPr>
              <a:t>Describe the process of the  fetch–decode–execute cycle including the</a:t>
            </a:r>
            <a:br>
              <a:rPr lang="en-US" i="1" dirty="0">
                <a:solidFill>
                  <a:schemeClr val="bg1">
                    <a:lumMod val="50000"/>
                  </a:schemeClr>
                </a:solidFill>
              </a:rPr>
            </a:br>
            <a:r>
              <a:rPr lang="en-US" i="1" dirty="0">
                <a:solidFill>
                  <a:schemeClr val="bg1">
                    <a:lumMod val="50000"/>
                  </a:schemeClr>
                </a:solidFill>
              </a:rPr>
              <a:t>role of each component in the process </a:t>
            </a:r>
          </a:p>
          <a:p>
            <a:pPr marL="514350" indent="-514350">
              <a:buFont typeface="+mj-lt"/>
              <a:buAutoNum type="arabicPeriod"/>
            </a:pPr>
            <a:r>
              <a:rPr lang="en-US" i="1" dirty="0">
                <a:solidFill>
                  <a:schemeClr val="bg1">
                    <a:lumMod val="50000"/>
                  </a:schemeClr>
                </a:solidFill>
              </a:rPr>
              <a:t>Understand what is meant by a core, cache and clock in a CPU and explain how they can affect</a:t>
            </a:r>
            <a:br>
              <a:rPr lang="en-US" i="1" dirty="0">
                <a:solidFill>
                  <a:schemeClr val="bg1">
                    <a:lumMod val="50000"/>
                  </a:schemeClr>
                </a:solidFill>
              </a:rPr>
            </a:br>
            <a:r>
              <a:rPr lang="en-US" i="1" dirty="0">
                <a:solidFill>
                  <a:schemeClr val="bg1">
                    <a:lumMod val="50000"/>
                  </a:schemeClr>
                </a:solidFill>
              </a:rPr>
              <a:t>the performance of a CPU </a:t>
            </a:r>
            <a:endParaRPr lang="en-US" i="1"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Understand the purpose and use of an instruction set for a CPU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Describe the purpose and characteristics of an embedded system and identify devices in which</a:t>
            </a:r>
            <a:br>
              <a:rPr lang="en-US" i="1" strike="sngStrike" dirty="0">
                <a:solidFill>
                  <a:schemeClr val="bg1">
                    <a:lumMod val="50000"/>
                  </a:schemeClr>
                </a:solidFill>
              </a:rPr>
            </a:br>
            <a:r>
              <a:rPr lang="en-US" i="1" strike="sngStrike" dirty="0">
                <a:solidFill>
                  <a:schemeClr val="bg1">
                    <a:lumMod val="50000"/>
                  </a:schemeClr>
                </a:solidFill>
              </a:rPr>
              <a:t>they are commonly used </a:t>
            </a:r>
            <a:endParaRPr lang="en-US" i="1" strike="sngStrike" dirty="0">
              <a:solidFill>
                <a:schemeClr val="bg1">
                  <a:lumMod val="50000"/>
                </a:schemeClr>
              </a:solidFill>
              <a:effectLst/>
            </a:endParaRPr>
          </a:p>
          <a:p>
            <a:pPr marL="514350" indent="-514350">
              <a:buFont typeface="+mj-lt"/>
              <a:buAutoNum type="arabicPeriod"/>
            </a:pPr>
            <a:r>
              <a:rPr lang="en-US" dirty="0"/>
              <a:t>The number of cores, size of the cache and speed of the clock can affect the performance of a CPU </a:t>
            </a:r>
          </a:p>
          <a:p>
            <a:pPr marL="514350" indent="-514350">
              <a:buFont typeface="+mj-lt"/>
              <a:buAutoNum type="arabicPeriod"/>
            </a:pPr>
            <a:r>
              <a:rPr lang="en-US" dirty="0"/>
              <a:t>An instruction set is a list of all the commands that can be processed by a CPU and the commands are machine code </a:t>
            </a:r>
          </a:p>
          <a:p>
            <a:pPr marL="514350" indent="-514350">
              <a:buFont typeface="+mj-lt"/>
              <a:buAutoNum type="arabicPeriod"/>
            </a:pPr>
            <a:r>
              <a:rPr lang="en-US" dirty="0"/>
              <a:t>An embedded system is used to perform a dedicated function, e.g. domestic appliances, cars, security systems, lighting systems or vending machines. This is different to a general purpose computer that is used to perform many different functions, e.g. a personal computer (PC) or a laptop </a:t>
            </a:r>
          </a:p>
          <a:p>
            <a:pPr marL="514350" indent="-514350">
              <a:buFont typeface="+mj-lt"/>
              <a:buAutoNum type="arabicPeriod"/>
            </a:pPr>
            <a:r>
              <a:rPr lang="en-US" i="1" strike="sngStrike" dirty="0">
                <a:solidFill>
                  <a:schemeClr val="bg1">
                    <a:lumMod val="50000"/>
                  </a:schemeClr>
                </a:solidFill>
              </a:rPr>
              <a:t>Storing data and addresses into specific registers </a:t>
            </a:r>
          </a:p>
          <a:p>
            <a:pPr marL="514350" indent="-514350">
              <a:buFont typeface="+mj-lt"/>
              <a:buAutoNum type="arabicPeriod"/>
            </a:pPr>
            <a:r>
              <a:rPr lang="en-US" i="1" strike="sngStrike" dirty="0">
                <a:solidFill>
                  <a:schemeClr val="bg1">
                    <a:lumMod val="50000"/>
                  </a:schemeClr>
                </a:solidFill>
              </a:rPr>
              <a:t>Using buses to transmit data, addresses and signals </a:t>
            </a:r>
          </a:p>
          <a:p>
            <a:pPr marL="514350" indent="-514350">
              <a:buFont typeface="+mj-lt"/>
              <a:buAutoNum type="arabicPeriod"/>
            </a:pPr>
            <a:r>
              <a:rPr lang="en-US" i="1" strike="sngStrike" dirty="0">
                <a:solidFill>
                  <a:schemeClr val="bg1">
                    <a:lumMod val="50000"/>
                  </a:schemeClr>
                </a:solidFill>
              </a:rPr>
              <a:t>Using units to fetch, decode and execute data and instructions </a:t>
            </a:r>
          </a:p>
          <a:p>
            <a:pPr marL="0" indent="0"/>
            <a:r>
              <a:rPr lang="en-GB" dirty="0"/>
              <a:t>Understand: What can impact a CPU’s speed</a:t>
            </a:r>
          </a:p>
          <a:p>
            <a:pPr marL="0" indent="0"/>
            <a:endParaRPr lang="en-GB" dirty="0"/>
          </a:p>
          <a:p>
            <a:pPr marL="0" indent="0"/>
            <a:r>
              <a:rPr lang="en-GB" dirty="0"/>
              <a:t>Able: Explain the difference between thread and core</a:t>
            </a:r>
          </a:p>
          <a:p>
            <a:pPr marL="0" indent="0"/>
            <a:endParaRPr lang="en-GB" dirty="0"/>
          </a:p>
          <a:p>
            <a:pPr marL="0" indent="0"/>
            <a:r>
              <a:rPr lang="en-GB" dirty="0"/>
              <a:t>Answer: What does clock mean?</a:t>
            </a:r>
          </a:p>
        </p:txBody>
      </p:sp>
    </p:spTree>
    <p:extLst>
      <p:ext uri="{BB962C8B-B14F-4D97-AF65-F5344CB8AC3E}">
        <p14:creationId xmlns:p14="http://schemas.microsoft.com/office/powerpoint/2010/main" val="604537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But how does a computer do things</a:t>
            </a:r>
          </a:p>
        </p:txBody>
      </p:sp>
      <p:sp>
        <p:nvSpPr>
          <p:cNvPr id="3" name="Content Placeholder 2"/>
          <p:cNvSpPr>
            <a:spLocks noGrp="1"/>
          </p:cNvSpPr>
          <p:nvPr>
            <p:ph idx="1"/>
          </p:nvPr>
        </p:nvSpPr>
        <p:spPr/>
        <p:txBody>
          <a:bodyPr/>
          <a:lstStyle/>
          <a:p>
            <a:r>
              <a:rPr lang="en-GB" dirty="0"/>
              <a:t>Everything we done so far is the Von Neumann architecture. </a:t>
            </a:r>
          </a:p>
          <a:p>
            <a:endParaRPr lang="en-GB" dirty="0"/>
          </a:p>
          <a:p>
            <a:r>
              <a:rPr lang="en-GB" dirty="0"/>
              <a:t>But how does a computer actually do things. </a:t>
            </a:r>
          </a:p>
          <a:p>
            <a:endParaRPr lang="en-GB" dirty="0"/>
          </a:p>
          <a:p>
            <a:r>
              <a:rPr lang="en-GB" dirty="0"/>
              <a:t>This is done with a method called the Fetch - Decode </a:t>
            </a:r>
            <a:r>
              <a:rPr lang="mr-IN" dirty="0"/>
              <a:t>–</a:t>
            </a:r>
            <a:r>
              <a:rPr lang="en-GB" dirty="0"/>
              <a:t> Execute Cycle. </a:t>
            </a:r>
          </a:p>
          <a:p>
            <a:endParaRPr lang="en-GB" dirty="0"/>
          </a:p>
          <a:p>
            <a:r>
              <a:rPr lang="en-GB" dirty="0"/>
              <a:t>It is sometimes called the Fetch </a:t>
            </a:r>
            <a:r>
              <a:rPr lang="mr-IN" dirty="0"/>
              <a:t>–</a:t>
            </a:r>
            <a:r>
              <a:rPr lang="en-GB" dirty="0"/>
              <a:t> Execute Cycle </a:t>
            </a:r>
          </a:p>
          <a:p>
            <a:r>
              <a:rPr lang="en-GB" dirty="0"/>
              <a:t>Is sometimes called the Instruction Cycle (IC)</a:t>
            </a:r>
          </a:p>
          <a:p>
            <a:endParaRPr lang="en-GB" dirty="0"/>
          </a:p>
          <a:p>
            <a:r>
              <a:rPr lang="en-GB" dirty="0"/>
              <a:t>Lets see how to FEC with LMC</a:t>
            </a:r>
          </a:p>
          <a:p>
            <a:endParaRPr lang="en-GB" dirty="0"/>
          </a:p>
        </p:txBody>
      </p:sp>
    </p:spTree>
    <p:extLst>
      <p:ext uri="{BB962C8B-B14F-4D97-AF65-F5344CB8AC3E}">
        <p14:creationId xmlns:p14="http://schemas.microsoft.com/office/powerpoint/2010/main" val="65421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Little Man Computer</a:t>
            </a:r>
          </a:p>
        </p:txBody>
      </p:sp>
      <p:sp>
        <p:nvSpPr>
          <p:cNvPr id="3" name="Content Placeholder 2"/>
          <p:cNvSpPr>
            <a:spLocks noGrp="1"/>
          </p:cNvSpPr>
          <p:nvPr>
            <p:ph idx="1"/>
          </p:nvPr>
        </p:nvSpPr>
        <p:spPr/>
        <p:txBody>
          <a:bodyPr/>
          <a:lstStyle/>
          <a:p>
            <a:r>
              <a:rPr lang="en-GB" dirty="0"/>
              <a:t>Little Man Computer is the name of some software </a:t>
            </a:r>
          </a:p>
          <a:p>
            <a:endParaRPr lang="en-GB" dirty="0"/>
          </a:p>
          <a:p>
            <a:r>
              <a:rPr lang="en-GB" dirty="0"/>
              <a:t>It mimics what a CPU does for the FEDC </a:t>
            </a:r>
          </a:p>
          <a:p>
            <a:endParaRPr lang="en-GB" dirty="0"/>
          </a:p>
          <a:p>
            <a:r>
              <a:rPr lang="en-GB" dirty="0"/>
              <a:t>Before we use it, we must check out some of the codes for it </a:t>
            </a:r>
          </a:p>
        </p:txBody>
      </p:sp>
    </p:spTree>
    <p:extLst>
      <p:ext uri="{BB962C8B-B14F-4D97-AF65-F5344CB8AC3E}">
        <p14:creationId xmlns:p14="http://schemas.microsoft.com/office/powerpoint/2010/main" val="3437743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LMC Codes</a:t>
            </a:r>
          </a:p>
        </p:txBody>
      </p:sp>
      <p:sp>
        <p:nvSpPr>
          <p:cNvPr id="3" name="Content Placeholder 2"/>
          <p:cNvSpPr>
            <a:spLocks noGrp="1"/>
          </p:cNvSpPr>
          <p:nvPr>
            <p:ph idx="1"/>
          </p:nvPr>
        </p:nvSpPr>
        <p:spPr>
          <a:xfrm>
            <a:off x="0" y="807284"/>
            <a:ext cx="3149600" cy="6050715"/>
          </a:xfrm>
        </p:spPr>
        <p:txBody>
          <a:bodyPr/>
          <a:lstStyle/>
          <a:p>
            <a:r>
              <a:rPr lang="en-GB" dirty="0"/>
              <a:t>So</a:t>
            </a:r>
          </a:p>
          <a:p>
            <a:endParaRPr lang="en-GB" dirty="0"/>
          </a:p>
          <a:p>
            <a:r>
              <a:rPr lang="en-GB" dirty="0"/>
              <a:t>506 means Load whatever is memory block 6</a:t>
            </a:r>
          </a:p>
          <a:p>
            <a:endParaRPr lang="en-GB" dirty="0"/>
          </a:p>
          <a:p>
            <a:r>
              <a:rPr lang="en-GB" dirty="0"/>
              <a:t>Add 09 means Add whatever is in memory block 9</a:t>
            </a:r>
          </a:p>
        </p:txBody>
      </p:sp>
      <p:graphicFrame>
        <p:nvGraphicFramePr>
          <p:cNvPr id="5" name="Table 4"/>
          <p:cNvGraphicFramePr>
            <a:graphicFrameLocks noGrp="1"/>
          </p:cNvGraphicFramePr>
          <p:nvPr/>
        </p:nvGraphicFramePr>
        <p:xfrm>
          <a:off x="3606800" y="807284"/>
          <a:ext cx="8127999" cy="585216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4927599">
                  <a:extLst>
                    <a:ext uri="{9D8B030D-6E8A-4147-A177-3AD203B41FA5}">
                      <a16:colId xmlns:a16="http://schemas.microsoft.com/office/drawing/2014/main" val="20002"/>
                    </a:ext>
                  </a:extLst>
                </a:gridCol>
              </a:tblGrid>
              <a:tr h="370840">
                <a:tc>
                  <a:txBody>
                    <a:bodyPr/>
                    <a:lstStyle/>
                    <a:p>
                      <a:r>
                        <a:rPr lang="en-GB" sz="2400" dirty="0"/>
                        <a:t>Numeric</a:t>
                      </a:r>
                      <a:r>
                        <a:rPr lang="en-GB" sz="2400" baseline="0" dirty="0"/>
                        <a:t> </a:t>
                      </a:r>
                      <a:endParaRPr lang="en-GB" sz="2400" dirty="0"/>
                    </a:p>
                  </a:txBody>
                  <a:tcPr/>
                </a:tc>
                <a:tc>
                  <a:txBody>
                    <a:bodyPr/>
                    <a:lstStyle/>
                    <a:p>
                      <a:r>
                        <a:rPr lang="en-GB" sz="2400" dirty="0"/>
                        <a:t>Mnemonic </a:t>
                      </a:r>
                    </a:p>
                  </a:txBody>
                  <a:tcPr/>
                </a:tc>
                <a:tc>
                  <a:txBody>
                    <a:bodyPr/>
                    <a:lstStyle/>
                    <a:p>
                      <a:r>
                        <a:rPr lang="en-GB" sz="2400" dirty="0"/>
                        <a:t>Instruction</a:t>
                      </a:r>
                    </a:p>
                  </a:txBody>
                  <a:tcPr/>
                </a:tc>
                <a:extLst>
                  <a:ext uri="{0D108BD9-81ED-4DB2-BD59-A6C34878D82A}">
                    <a16:rowId xmlns:a16="http://schemas.microsoft.com/office/drawing/2014/main" val="10000"/>
                  </a:ext>
                </a:extLst>
              </a:tr>
              <a:tr h="370840">
                <a:tc>
                  <a:txBody>
                    <a:bodyPr/>
                    <a:lstStyle/>
                    <a:p>
                      <a:r>
                        <a:rPr lang="en-GB" sz="2400" dirty="0"/>
                        <a:t>1xx</a:t>
                      </a:r>
                    </a:p>
                  </a:txBody>
                  <a:tcPr/>
                </a:tc>
                <a:tc>
                  <a:txBody>
                    <a:bodyPr/>
                    <a:lstStyle/>
                    <a:p>
                      <a:r>
                        <a:rPr lang="en-GB" sz="2400" dirty="0"/>
                        <a:t>ADD</a:t>
                      </a:r>
                    </a:p>
                  </a:txBody>
                  <a:tcPr/>
                </a:tc>
                <a:tc>
                  <a:txBody>
                    <a:bodyPr/>
                    <a:lstStyle/>
                    <a:p>
                      <a:r>
                        <a:rPr lang="en-GB" sz="2400" dirty="0"/>
                        <a:t>Add</a:t>
                      </a:r>
                    </a:p>
                  </a:txBody>
                  <a:tcPr/>
                </a:tc>
                <a:extLst>
                  <a:ext uri="{0D108BD9-81ED-4DB2-BD59-A6C34878D82A}">
                    <a16:rowId xmlns:a16="http://schemas.microsoft.com/office/drawing/2014/main" val="10001"/>
                  </a:ext>
                </a:extLst>
              </a:tr>
              <a:tr h="370840">
                <a:tc>
                  <a:txBody>
                    <a:bodyPr/>
                    <a:lstStyle/>
                    <a:p>
                      <a:r>
                        <a:rPr lang="en-GB" sz="2400" dirty="0"/>
                        <a:t>2xx</a:t>
                      </a:r>
                    </a:p>
                  </a:txBody>
                  <a:tcPr/>
                </a:tc>
                <a:tc>
                  <a:txBody>
                    <a:bodyPr/>
                    <a:lstStyle/>
                    <a:p>
                      <a:r>
                        <a:rPr lang="en-GB" sz="2400" dirty="0"/>
                        <a:t>SUB</a:t>
                      </a:r>
                    </a:p>
                  </a:txBody>
                  <a:tcPr/>
                </a:tc>
                <a:tc>
                  <a:txBody>
                    <a:bodyPr/>
                    <a:lstStyle/>
                    <a:p>
                      <a:r>
                        <a:rPr lang="en-GB" sz="2400" dirty="0"/>
                        <a:t>Subtract</a:t>
                      </a:r>
                    </a:p>
                  </a:txBody>
                  <a:tcPr/>
                </a:tc>
                <a:extLst>
                  <a:ext uri="{0D108BD9-81ED-4DB2-BD59-A6C34878D82A}">
                    <a16:rowId xmlns:a16="http://schemas.microsoft.com/office/drawing/2014/main" val="10002"/>
                  </a:ext>
                </a:extLst>
              </a:tr>
              <a:tr h="370840">
                <a:tc>
                  <a:txBody>
                    <a:bodyPr/>
                    <a:lstStyle/>
                    <a:p>
                      <a:r>
                        <a:rPr lang="en-GB" sz="2400" dirty="0"/>
                        <a:t>3xx</a:t>
                      </a:r>
                    </a:p>
                  </a:txBody>
                  <a:tcPr/>
                </a:tc>
                <a:tc>
                  <a:txBody>
                    <a:bodyPr/>
                    <a:lstStyle/>
                    <a:p>
                      <a:r>
                        <a:rPr lang="en-GB" sz="2400" dirty="0"/>
                        <a:t>STA</a:t>
                      </a:r>
                    </a:p>
                  </a:txBody>
                  <a:tcPr/>
                </a:tc>
                <a:tc>
                  <a:txBody>
                    <a:bodyPr/>
                    <a:lstStyle/>
                    <a:p>
                      <a:r>
                        <a:rPr lang="en-GB" sz="2400" dirty="0"/>
                        <a:t>Store</a:t>
                      </a:r>
                    </a:p>
                  </a:txBody>
                  <a:tcPr/>
                </a:tc>
                <a:extLst>
                  <a:ext uri="{0D108BD9-81ED-4DB2-BD59-A6C34878D82A}">
                    <a16:rowId xmlns:a16="http://schemas.microsoft.com/office/drawing/2014/main" val="10003"/>
                  </a:ext>
                </a:extLst>
              </a:tr>
              <a:tr h="370840">
                <a:tc>
                  <a:txBody>
                    <a:bodyPr/>
                    <a:lstStyle/>
                    <a:p>
                      <a:r>
                        <a:rPr lang="en-GB" sz="2400" dirty="0"/>
                        <a:t>5xx</a:t>
                      </a:r>
                    </a:p>
                  </a:txBody>
                  <a:tcPr/>
                </a:tc>
                <a:tc>
                  <a:txBody>
                    <a:bodyPr/>
                    <a:lstStyle/>
                    <a:p>
                      <a:r>
                        <a:rPr lang="en-GB" sz="2400" dirty="0"/>
                        <a:t>LDA</a:t>
                      </a:r>
                    </a:p>
                  </a:txBody>
                  <a:tcPr/>
                </a:tc>
                <a:tc>
                  <a:txBody>
                    <a:bodyPr/>
                    <a:lstStyle/>
                    <a:p>
                      <a:r>
                        <a:rPr lang="en-GB" sz="2400" dirty="0"/>
                        <a:t>Load</a:t>
                      </a:r>
                    </a:p>
                  </a:txBody>
                  <a:tcPr/>
                </a:tc>
                <a:extLst>
                  <a:ext uri="{0D108BD9-81ED-4DB2-BD59-A6C34878D82A}">
                    <a16:rowId xmlns:a16="http://schemas.microsoft.com/office/drawing/2014/main" val="10004"/>
                  </a:ext>
                </a:extLst>
              </a:tr>
              <a:tr h="370840">
                <a:tc>
                  <a:txBody>
                    <a:bodyPr/>
                    <a:lstStyle/>
                    <a:p>
                      <a:r>
                        <a:rPr lang="en-GB" sz="2400" dirty="0"/>
                        <a:t>6xx</a:t>
                      </a:r>
                    </a:p>
                  </a:txBody>
                  <a:tcPr/>
                </a:tc>
                <a:tc>
                  <a:txBody>
                    <a:bodyPr/>
                    <a:lstStyle/>
                    <a:p>
                      <a:r>
                        <a:rPr lang="en-GB" sz="2400" dirty="0"/>
                        <a:t>BRA</a:t>
                      </a:r>
                    </a:p>
                  </a:txBody>
                  <a:tcPr/>
                </a:tc>
                <a:tc>
                  <a:txBody>
                    <a:bodyPr/>
                    <a:lstStyle/>
                    <a:p>
                      <a:r>
                        <a:rPr lang="en-GB" sz="2400" dirty="0"/>
                        <a:t>Branch</a:t>
                      </a:r>
                      <a:r>
                        <a:rPr lang="en-GB" sz="2400" baseline="0" dirty="0"/>
                        <a:t> (unconditional) </a:t>
                      </a:r>
                      <a:endParaRPr lang="en-GB" sz="2400" dirty="0"/>
                    </a:p>
                  </a:txBody>
                  <a:tcPr/>
                </a:tc>
                <a:extLst>
                  <a:ext uri="{0D108BD9-81ED-4DB2-BD59-A6C34878D82A}">
                    <a16:rowId xmlns:a16="http://schemas.microsoft.com/office/drawing/2014/main" val="10005"/>
                  </a:ext>
                </a:extLst>
              </a:tr>
              <a:tr h="370840">
                <a:tc>
                  <a:txBody>
                    <a:bodyPr/>
                    <a:lstStyle/>
                    <a:p>
                      <a:r>
                        <a:rPr lang="en-GB" sz="2400" dirty="0"/>
                        <a:t>7xx</a:t>
                      </a:r>
                    </a:p>
                  </a:txBody>
                  <a:tcPr/>
                </a:tc>
                <a:tc>
                  <a:txBody>
                    <a:bodyPr/>
                    <a:lstStyle/>
                    <a:p>
                      <a:r>
                        <a:rPr lang="en-GB" sz="2400" dirty="0"/>
                        <a:t>BRZ</a:t>
                      </a:r>
                    </a:p>
                  </a:txBody>
                  <a:tcPr/>
                </a:tc>
                <a:tc>
                  <a:txBody>
                    <a:bodyPr/>
                    <a:lstStyle/>
                    <a:p>
                      <a:r>
                        <a:rPr lang="en-GB" sz="2400" dirty="0"/>
                        <a:t>Branch</a:t>
                      </a:r>
                      <a:r>
                        <a:rPr lang="en-GB" sz="2400" baseline="0" dirty="0"/>
                        <a:t> is Zero</a:t>
                      </a:r>
                      <a:endParaRPr lang="en-GB" sz="2400" dirty="0"/>
                    </a:p>
                  </a:txBody>
                  <a:tcPr/>
                </a:tc>
                <a:extLst>
                  <a:ext uri="{0D108BD9-81ED-4DB2-BD59-A6C34878D82A}">
                    <a16:rowId xmlns:a16="http://schemas.microsoft.com/office/drawing/2014/main" val="10006"/>
                  </a:ext>
                </a:extLst>
              </a:tr>
              <a:tr h="370840">
                <a:tc>
                  <a:txBody>
                    <a:bodyPr/>
                    <a:lstStyle/>
                    <a:p>
                      <a:r>
                        <a:rPr lang="en-GB" sz="2400" dirty="0"/>
                        <a:t>8xx</a:t>
                      </a:r>
                    </a:p>
                  </a:txBody>
                  <a:tcPr/>
                </a:tc>
                <a:tc>
                  <a:txBody>
                    <a:bodyPr/>
                    <a:lstStyle/>
                    <a:p>
                      <a:r>
                        <a:rPr lang="en-GB" sz="2400" dirty="0"/>
                        <a:t>BRP</a:t>
                      </a:r>
                    </a:p>
                  </a:txBody>
                  <a:tcPr/>
                </a:tc>
                <a:tc>
                  <a:txBody>
                    <a:bodyPr/>
                    <a:lstStyle/>
                    <a:p>
                      <a:r>
                        <a:rPr lang="en-GB" sz="2400" dirty="0"/>
                        <a:t>Branch if positive</a:t>
                      </a:r>
                    </a:p>
                  </a:txBody>
                  <a:tcPr/>
                </a:tc>
                <a:extLst>
                  <a:ext uri="{0D108BD9-81ED-4DB2-BD59-A6C34878D82A}">
                    <a16:rowId xmlns:a16="http://schemas.microsoft.com/office/drawing/2014/main" val="10007"/>
                  </a:ext>
                </a:extLst>
              </a:tr>
              <a:tr h="370840">
                <a:tc>
                  <a:txBody>
                    <a:bodyPr/>
                    <a:lstStyle/>
                    <a:p>
                      <a:r>
                        <a:rPr lang="en-GB" sz="2400" dirty="0"/>
                        <a:t>901</a:t>
                      </a:r>
                    </a:p>
                  </a:txBody>
                  <a:tcPr/>
                </a:tc>
                <a:tc>
                  <a:txBody>
                    <a:bodyPr/>
                    <a:lstStyle/>
                    <a:p>
                      <a:r>
                        <a:rPr lang="en-GB" sz="2400" dirty="0"/>
                        <a:t>INP</a:t>
                      </a:r>
                    </a:p>
                  </a:txBody>
                  <a:tcPr/>
                </a:tc>
                <a:tc>
                  <a:txBody>
                    <a:bodyPr/>
                    <a:lstStyle/>
                    <a:p>
                      <a:r>
                        <a:rPr lang="en-GB" sz="2400" dirty="0"/>
                        <a:t>Input</a:t>
                      </a:r>
                    </a:p>
                  </a:txBody>
                  <a:tcPr/>
                </a:tc>
                <a:extLst>
                  <a:ext uri="{0D108BD9-81ED-4DB2-BD59-A6C34878D82A}">
                    <a16:rowId xmlns:a16="http://schemas.microsoft.com/office/drawing/2014/main" val="10008"/>
                  </a:ext>
                </a:extLst>
              </a:tr>
              <a:tr h="370840">
                <a:tc>
                  <a:txBody>
                    <a:bodyPr/>
                    <a:lstStyle/>
                    <a:p>
                      <a:r>
                        <a:rPr lang="en-GB" sz="2400" dirty="0"/>
                        <a:t>902</a:t>
                      </a:r>
                    </a:p>
                  </a:txBody>
                  <a:tcPr/>
                </a:tc>
                <a:tc>
                  <a:txBody>
                    <a:bodyPr/>
                    <a:lstStyle/>
                    <a:p>
                      <a:r>
                        <a:rPr lang="en-GB" sz="2400" dirty="0"/>
                        <a:t>OUT</a:t>
                      </a:r>
                    </a:p>
                  </a:txBody>
                  <a:tcPr/>
                </a:tc>
                <a:tc>
                  <a:txBody>
                    <a:bodyPr/>
                    <a:lstStyle/>
                    <a:p>
                      <a:r>
                        <a:rPr lang="en-GB" sz="2400" dirty="0"/>
                        <a:t>Output</a:t>
                      </a:r>
                    </a:p>
                  </a:txBody>
                  <a:tcPr/>
                </a:tc>
                <a:extLst>
                  <a:ext uri="{0D108BD9-81ED-4DB2-BD59-A6C34878D82A}">
                    <a16:rowId xmlns:a16="http://schemas.microsoft.com/office/drawing/2014/main" val="10009"/>
                  </a:ext>
                </a:extLst>
              </a:tr>
              <a:tr h="370840">
                <a:tc>
                  <a:txBody>
                    <a:bodyPr/>
                    <a:lstStyle/>
                    <a:p>
                      <a:r>
                        <a:rPr lang="en-GB" sz="2400" dirty="0"/>
                        <a:t>000</a:t>
                      </a:r>
                    </a:p>
                  </a:txBody>
                  <a:tcPr/>
                </a:tc>
                <a:tc>
                  <a:txBody>
                    <a:bodyPr/>
                    <a:lstStyle/>
                    <a:p>
                      <a:r>
                        <a:rPr lang="en-GB" sz="2400" dirty="0"/>
                        <a:t>HLT/COB</a:t>
                      </a:r>
                    </a:p>
                  </a:txBody>
                  <a:tcPr/>
                </a:tc>
                <a:tc>
                  <a:txBody>
                    <a:bodyPr/>
                    <a:lstStyle/>
                    <a:p>
                      <a:r>
                        <a:rPr lang="en-GB" sz="2400" dirty="0"/>
                        <a:t>Halt / Coffee Break</a:t>
                      </a:r>
                    </a:p>
                  </a:txBody>
                  <a:tcPr/>
                </a:tc>
                <a:extLst>
                  <a:ext uri="{0D108BD9-81ED-4DB2-BD59-A6C34878D82A}">
                    <a16:rowId xmlns:a16="http://schemas.microsoft.com/office/drawing/2014/main" val="10010"/>
                  </a:ext>
                </a:extLst>
              </a:tr>
              <a:tr h="370840">
                <a:tc>
                  <a:txBody>
                    <a:bodyPr/>
                    <a:lstStyle/>
                    <a:p>
                      <a:endParaRPr lang="en-GB" sz="2400" dirty="0"/>
                    </a:p>
                  </a:txBody>
                  <a:tcPr/>
                </a:tc>
                <a:tc>
                  <a:txBody>
                    <a:bodyPr/>
                    <a:lstStyle/>
                    <a:p>
                      <a:r>
                        <a:rPr lang="en-GB" sz="2400" dirty="0"/>
                        <a:t>DAT</a:t>
                      </a:r>
                    </a:p>
                  </a:txBody>
                  <a:tcPr/>
                </a:tc>
                <a:tc>
                  <a:txBody>
                    <a:bodyPr/>
                    <a:lstStyle/>
                    <a:p>
                      <a:r>
                        <a:rPr lang="en-GB" sz="2400" dirty="0"/>
                        <a:t>Data</a:t>
                      </a:r>
                      <a:br>
                        <a:rPr lang="en-GB" sz="2400" dirty="0"/>
                      </a:br>
                      <a:r>
                        <a:rPr lang="en-GB" sz="2400" dirty="0"/>
                        <a:t>Loads value</a:t>
                      </a:r>
                      <a:r>
                        <a:rPr lang="en-GB" sz="2400" baseline="0" dirty="0"/>
                        <a:t> in the next available box</a:t>
                      </a:r>
                      <a:endParaRPr lang="en-GB" sz="24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92755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sp>
        <p:nvSpPr>
          <p:cNvPr id="3" name="Content Placeholder 2"/>
          <p:cNvSpPr>
            <a:spLocks noGrp="1"/>
          </p:cNvSpPr>
          <p:nvPr>
            <p:ph idx="1"/>
          </p:nvPr>
        </p:nvSpPr>
        <p:spPr/>
        <p:txBody>
          <a:bodyPr/>
          <a:lstStyle/>
          <a:p>
            <a:endParaRPr lang="en-GB" dirty="0"/>
          </a:p>
        </p:txBody>
      </p:sp>
      <p:graphicFrame>
        <p:nvGraphicFramePr>
          <p:cNvPr id="5" name="Table 4"/>
          <p:cNvGraphicFramePr>
            <a:graphicFrameLocks noGrp="1"/>
          </p:cNvGraphicFramePr>
          <p:nvPr/>
        </p:nvGraphicFramePr>
        <p:xfrm>
          <a:off x="0" y="45284"/>
          <a:ext cx="12191999" cy="664464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2015341">
                  <a:extLst>
                    <a:ext uri="{9D8B030D-6E8A-4147-A177-3AD203B41FA5}">
                      <a16:colId xmlns:a16="http://schemas.microsoft.com/office/drawing/2014/main" val="20001"/>
                    </a:ext>
                  </a:extLst>
                </a:gridCol>
                <a:gridCol w="8233558">
                  <a:extLst>
                    <a:ext uri="{9D8B030D-6E8A-4147-A177-3AD203B41FA5}">
                      <a16:colId xmlns:a16="http://schemas.microsoft.com/office/drawing/2014/main" val="20002"/>
                    </a:ext>
                  </a:extLst>
                </a:gridCol>
              </a:tblGrid>
              <a:tr h="370840">
                <a:tc>
                  <a:txBody>
                    <a:bodyPr/>
                    <a:lstStyle/>
                    <a:p>
                      <a:r>
                        <a:rPr lang="en-GB" sz="2800" dirty="0"/>
                        <a:t>Numeric</a:t>
                      </a:r>
                      <a:r>
                        <a:rPr lang="en-GB" sz="2800" baseline="0" dirty="0"/>
                        <a:t> </a:t>
                      </a:r>
                      <a:endParaRPr lang="en-GB" sz="2800" dirty="0"/>
                    </a:p>
                  </a:txBody>
                  <a:tcPr/>
                </a:tc>
                <a:tc>
                  <a:txBody>
                    <a:bodyPr/>
                    <a:lstStyle/>
                    <a:p>
                      <a:r>
                        <a:rPr lang="en-GB" sz="2800" dirty="0"/>
                        <a:t>Mnemonic </a:t>
                      </a:r>
                    </a:p>
                  </a:txBody>
                  <a:tcPr/>
                </a:tc>
                <a:tc>
                  <a:txBody>
                    <a:bodyPr/>
                    <a:lstStyle/>
                    <a:p>
                      <a:r>
                        <a:rPr lang="en-GB" sz="2800" dirty="0"/>
                        <a:t>Instruction</a:t>
                      </a:r>
                    </a:p>
                  </a:txBody>
                  <a:tcPr/>
                </a:tc>
                <a:extLst>
                  <a:ext uri="{0D108BD9-81ED-4DB2-BD59-A6C34878D82A}">
                    <a16:rowId xmlns:a16="http://schemas.microsoft.com/office/drawing/2014/main" val="10000"/>
                  </a:ext>
                </a:extLst>
              </a:tr>
              <a:tr h="370840">
                <a:tc>
                  <a:txBody>
                    <a:bodyPr/>
                    <a:lstStyle/>
                    <a:p>
                      <a:r>
                        <a:rPr lang="en-GB" sz="2800" dirty="0"/>
                        <a:t>1xx</a:t>
                      </a:r>
                    </a:p>
                  </a:txBody>
                  <a:tcPr/>
                </a:tc>
                <a:tc>
                  <a:txBody>
                    <a:bodyPr/>
                    <a:lstStyle/>
                    <a:p>
                      <a:r>
                        <a:rPr lang="en-GB" sz="2800" dirty="0"/>
                        <a:t>ADD</a:t>
                      </a:r>
                    </a:p>
                  </a:txBody>
                  <a:tcPr/>
                </a:tc>
                <a:tc>
                  <a:txBody>
                    <a:bodyPr/>
                    <a:lstStyle/>
                    <a:p>
                      <a:r>
                        <a:rPr lang="en-GB" sz="2800" dirty="0"/>
                        <a:t>Add</a:t>
                      </a:r>
                    </a:p>
                  </a:txBody>
                  <a:tcPr/>
                </a:tc>
                <a:extLst>
                  <a:ext uri="{0D108BD9-81ED-4DB2-BD59-A6C34878D82A}">
                    <a16:rowId xmlns:a16="http://schemas.microsoft.com/office/drawing/2014/main" val="10001"/>
                  </a:ext>
                </a:extLst>
              </a:tr>
              <a:tr h="370840">
                <a:tc>
                  <a:txBody>
                    <a:bodyPr/>
                    <a:lstStyle/>
                    <a:p>
                      <a:r>
                        <a:rPr lang="en-GB" sz="2800" dirty="0"/>
                        <a:t>2xx</a:t>
                      </a:r>
                    </a:p>
                  </a:txBody>
                  <a:tcPr/>
                </a:tc>
                <a:tc>
                  <a:txBody>
                    <a:bodyPr/>
                    <a:lstStyle/>
                    <a:p>
                      <a:r>
                        <a:rPr lang="en-GB" sz="2800" dirty="0"/>
                        <a:t>SUB</a:t>
                      </a:r>
                    </a:p>
                  </a:txBody>
                  <a:tcPr/>
                </a:tc>
                <a:tc>
                  <a:txBody>
                    <a:bodyPr/>
                    <a:lstStyle/>
                    <a:p>
                      <a:r>
                        <a:rPr lang="en-GB" sz="2800" dirty="0"/>
                        <a:t>Subtract</a:t>
                      </a:r>
                    </a:p>
                  </a:txBody>
                  <a:tcPr/>
                </a:tc>
                <a:extLst>
                  <a:ext uri="{0D108BD9-81ED-4DB2-BD59-A6C34878D82A}">
                    <a16:rowId xmlns:a16="http://schemas.microsoft.com/office/drawing/2014/main" val="10002"/>
                  </a:ext>
                </a:extLst>
              </a:tr>
              <a:tr h="370840">
                <a:tc>
                  <a:txBody>
                    <a:bodyPr/>
                    <a:lstStyle/>
                    <a:p>
                      <a:r>
                        <a:rPr lang="en-GB" sz="2800" dirty="0"/>
                        <a:t>3xx</a:t>
                      </a:r>
                    </a:p>
                  </a:txBody>
                  <a:tcPr/>
                </a:tc>
                <a:tc>
                  <a:txBody>
                    <a:bodyPr/>
                    <a:lstStyle/>
                    <a:p>
                      <a:r>
                        <a:rPr lang="en-GB" sz="2800" dirty="0"/>
                        <a:t>STA</a:t>
                      </a:r>
                    </a:p>
                  </a:txBody>
                  <a:tcPr/>
                </a:tc>
                <a:tc>
                  <a:txBody>
                    <a:bodyPr/>
                    <a:lstStyle/>
                    <a:p>
                      <a:r>
                        <a:rPr lang="en-GB" sz="2800" dirty="0"/>
                        <a:t>Store</a:t>
                      </a:r>
                    </a:p>
                  </a:txBody>
                  <a:tcPr/>
                </a:tc>
                <a:extLst>
                  <a:ext uri="{0D108BD9-81ED-4DB2-BD59-A6C34878D82A}">
                    <a16:rowId xmlns:a16="http://schemas.microsoft.com/office/drawing/2014/main" val="10003"/>
                  </a:ext>
                </a:extLst>
              </a:tr>
              <a:tr h="370840">
                <a:tc>
                  <a:txBody>
                    <a:bodyPr/>
                    <a:lstStyle/>
                    <a:p>
                      <a:r>
                        <a:rPr lang="en-GB" sz="2800" dirty="0"/>
                        <a:t>5xx</a:t>
                      </a:r>
                    </a:p>
                  </a:txBody>
                  <a:tcPr/>
                </a:tc>
                <a:tc>
                  <a:txBody>
                    <a:bodyPr/>
                    <a:lstStyle/>
                    <a:p>
                      <a:r>
                        <a:rPr lang="en-GB" sz="2800" dirty="0"/>
                        <a:t>LDA</a:t>
                      </a:r>
                    </a:p>
                  </a:txBody>
                  <a:tcPr/>
                </a:tc>
                <a:tc>
                  <a:txBody>
                    <a:bodyPr/>
                    <a:lstStyle/>
                    <a:p>
                      <a:r>
                        <a:rPr lang="en-GB" sz="2800" dirty="0"/>
                        <a:t>Load</a:t>
                      </a:r>
                    </a:p>
                  </a:txBody>
                  <a:tcPr/>
                </a:tc>
                <a:extLst>
                  <a:ext uri="{0D108BD9-81ED-4DB2-BD59-A6C34878D82A}">
                    <a16:rowId xmlns:a16="http://schemas.microsoft.com/office/drawing/2014/main" val="10004"/>
                  </a:ext>
                </a:extLst>
              </a:tr>
              <a:tr h="370840">
                <a:tc>
                  <a:txBody>
                    <a:bodyPr/>
                    <a:lstStyle/>
                    <a:p>
                      <a:r>
                        <a:rPr lang="en-GB" sz="2800" dirty="0"/>
                        <a:t>6xx</a:t>
                      </a:r>
                    </a:p>
                  </a:txBody>
                  <a:tcPr/>
                </a:tc>
                <a:tc>
                  <a:txBody>
                    <a:bodyPr/>
                    <a:lstStyle/>
                    <a:p>
                      <a:r>
                        <a:rPr lang="en-GB" sz="2800" dirty="0"/>
                        <a:t>BRA</a:t>
                      </a:r>
                    </a:p>
                  </a:txBody>
                  <a:tcPr/>
                </a:tc>
                <a:tc>
                  <a:txBody>
                    <a:bodyPr/>
                    <a:lstStyle/>
                    <a:p>
                      <a:r>
                        <a:rPr lang="en-GB" sz="2800" dirty="0"/>
                        <a:t>Branch</a:t>
                      </a:r>
                      <a:r>
                        <a:rPr lang="en-GB" sz="2800" baseline="0" dirty="0"/>
                        <a:t> (unconditional) </a:t>
                      </a:r>
                      <a:endParaRPr lang="en-GB" sz="2800" dirty="0"/>
                    </a:p>
                  </a:txBody>
                  <a:tcPr/>
                </a:tc>
                <a:extLst>
                  <a:ext uri="{0D108BD9-81ED-4DB2-BD59-A6C34878D82A}">
                    <a16:rowId xmlns:a16="http://schemas.microsoft.com/office/drawing/2014/main" val="10005"/>
                  </a:ext>
                </a:extLst>
              </a:tr>
              <a:tr h="370840">
                <a:tc>
                  <a:txBody>
                    <a:bodyPr/>
                    <a:lstStyle/>
                    <a:p>
                      <a:r>
                        <a:rPr lang="en-GB" sz="2800" dirty="0"/>
                        <a:t>7xx</a:t>
                      </a:r>
                    </a:p>
                  </a:txBody>
                  <a:tcPr/>
                </a:tc>
                <a:tc>
                  <a:txBody>
                    <a:bodyPr/>
                    <a:lstStyle/>
                    <a:p>
                      <a:r>
                        <a:rPr lang="en-GB" sz="2800" dirty="0"/>
                        <a:t>BRZ</a:t>
                      </a:r>
                    </a:p>
                  </a:txBody>
                  <a:tcPr/>
                </a:tc>
                <a:tc>
                  <a:txBody>
                    <a:bodyPr/>
                    <a:lstStyle/>
                    <a:p>
                      <a:r>
                        <a:rPr lang="en-GB" sz="2800" dirty="0"/>
                        <a:t>Branch</a:t>
                      </a:r>
                      <a:r>
                        <a:rPr lang="en-GB" sz="2800" baseline="0" dirty="0"/>
                        <a:t> is Zero</a:t>
                      </a:r>
                      <a:endParaRPr lang="en-GB" sz="2800" dirty="0"/>
                    </a:p>
                  </a:txBody>
                  <a:tcPr/>
                </a:tc>
                <a:extLst>
                  <a:ext uri="{0D108BD9-81ED-4DB2-BD59-A6C34878D82A}">
                    <a16:rowId xmlns:a16="http://schemas.microsoft.com/office/drawing/2014/main" val="10006"/>
                  </a:ext>
                </a:extLst>
              </a:tr>
              <a:tr h="370840">
                <a:tc>
                  <a:txBody>
                    <a:bodyPr/>
                    <a:lstStyle/>
                    <a:p>
                      <a:r>
                        <a:rPr lang="en-GB" sz="2800" dirty="0"/>
                        <a:t>8xx</a:t>
                      </a:r>
                    </a:p>
                  </a:txBody>
                  <a:tcPr/>
                </a:tc>
                <a:tc>
                  <a:txBody>
                    <a:bodyPr/>
                    <a:lstStyle/>
                    <a:p>
                      <a:r>
                        <a:rPr lang="en-GB" sz="2800" dirty="0"/>
                        <a:t>BRP</a:t>
                      </a:r>
                    </a:p>
                  </a:txBody>
                  <a:tcPr/>
                </a:tc>
                <a:tc>
                  <a:txBody>
                    <a:bodyPr/>
                    <a:lstStyle/>
                    <a:p>
                      <a:r>
                        <a:rPr lang="en-GB" sz="2800" dirty="0"/>
                        <a:t>Branch if positive</a:t>
                      </a:r>
                    </a:p>
                  </a:txBody>
                  <a:tcPr/>
                </a:tc>
                <a:extLst>
                  <a:ext uri="{0D108BD9-81ED-4DB2-BD59-A6C34878D82A}">
                    <a16:rowId xmlns:a16="http://schemas.microsoft.com/office/drawing/2014/main" val="10007"/>
                  </a:ext>
                </a:extLst>
              </a:tr>
              <a:tr h="370840">
                <a:tc>
                  <a:txBody>
                    <a:bodyPr/>
                    <a:lstStyle/>
                    <a:p>
                      <a:r>
                        <a:rPr lang="en-GB" sz="2800" dirty="0"/>
                        <a:t>901</a:t>
                      </a:r>
                    </a:p>
                  </a:txBody>
                  <a:tcPr/>
                </a:tc>
                <a:tc>
                  <a:txBody>
                    <a:bodyPr/>
                    <a:lstStyle/>
                    <a:p>
                      <a:r>
                        <a:rPr lang="en-GB" sz="2800" dirty="0"/>
                        <a:t>INP</a:t>
                      </a:r>
                    </a:p>
                  </a:txBody>
                  <a:tcPr/>
                </a:tc>
                <a:tc>
                  <a:txBody>
                    <a:bodyPr/>
                    <a:lstStyle/>
                    <a:p>
                      <a:r>
                        <a:rPr lang="en-GB" sz="2800" dirty="0"/>
                        <a:t>Input</a:t>
                      </a:r>
                    </a:p>
                  </a:txBody>
                  <a:tcPr/>
                </a:tc>
                <a:extLst>
                  <a:ext uri="{0D108BD9-81ED-4DB2-BD59-A6C34878D82A}">
                    <a16:rowId xmlns:a16="http://schemas.microsoft.com/office/drawing/2014/main" val="10008"/>
                  </a:ext>
                </a:extLst>
              </a:tr>
              <a:tr h="370840">
                <a:tc>
                  <a:txBody>
                    <a:bodyPr/>
                    <a:lstStyle/>
                    <a:p>
                      <a:r>
                        <a:rPr lang="en-GB" sz="2800" dirty="0"/>
                        <a:t>902</a:t>
                      </a:r>
                    </a:p>
                  </a:txBody>
                  <a:tcPr/>
                </a:tc>
                <a:tc>
                  <a:txBody>
                    <a:bodyPr/>
                    <a:lstStyle/>
                    <a:p>
                      <a:r>
                        <a:rPr lang="en-GB" sz="2800" dirty="0"/>
                        <a:t>OUT</a:t>
                      </a:r>
                    </a:p>
                  </a:txBody>
                  <a:tcPr/>
                </a:tc>
                <a:tc>
                  <a:txBody>
                    <a:bodyPr/>
                    <a:lstStyle/>
                    <a:p>
                      <a:r>
                        <a:rPr lang="en-GB" sz="2800" dirty="0"/>
                        <a:t>Output</a:t>
                      </a:r>
                    </a:p>
                  </a:txBody>
                  <a:tcPr/>
                </a:tc>
                <a:extLst>
                  <a:ext uri="{0D108BD9-81ED-4DB2-BD59-A6C34878D82A}">
                    <a16:rowId xmlns:a16="http://schemas.microsoft.com/office/drawing/2014/main" val="10009"/>
                  </a:ext>
                </a:extLst>
              </a:tr>
              <a:tr h="370840">
                <a:tc>
                  <a:txBody>
                    <a:bodyPr/>
                    <a:lstStyle/>
                    <a:p>
                      <a:r>
                        <a:rPr lang="en-GB" sz="2800" dirty="0"/>
                        <a:t>000</a:t>
                      </a:r>
                    </a:p>
                  </a:txBody>
                  <a:tcPr/>
                </a:tc>
                <a:tc>
                  <a:txBody>
                    <a:bodyPr/>
                    <a:lstStyle/>
                    <a:p>
                      <a:r>
                        <a:rPr lang="en-GB" sz="2800" dirty="0"/>
                        <a:t>HLT/COB</a:t>
                      </a:r>
                    </a:p>
                  </a:txBody>
                  <a:tcPr/>
                </a:tc>
                <a:tc>
                  <a:txBody>
                    <a:bodyPr/>
                    <a:lstStyle/>
                    <a:p>
                      <a:r>
                        <a:rPr lang="en-GB" sz="2800" dirty="0"/>
                        <a:t>Halt / Coffee Break</a:t>
                      </a:r>
                    </a:p>
                  </a:txBody>
                  <a:tcPr/>
                </a:tc>
                <a:extLst>
                  <a:ext uri="{0D108BD9-81ED-4DB2-BD59-A6C34878D82A}">
                    <a16:rowId xmlns:a16="http://schemas.microsoft.com/office/drawing/2014/main" val="10010"/>
                  </a:ext>
                </a:extLst>
              </a:tr>
              <a:tr h="370840">
                <a:tc>
                  <a:txBody>
                    <a:bodyPr/>
                    <a:lstStyle/>
                    <a:p>
                      <a:endParaRPr lang="en-GB" sz="2800" dirty="0"/>
                    </a:p>
                  </a:txBody>
                  <a:tcPr/>
                </a:tc>
                <a:tc>
                  <a:txBody>
                    <a:bodyPr/>
                    <a:lstStyle/>
                    <a:p>
                      <a:r>
                        <a:rPr lang="en-GB" sz="2800" dirty="0"/>
                        <a:t>DAT</a:t>
                      </a:r>
                    </a:p>
                  </a:txBody>
                  <a:tcPr/>
                </a:tc>
                <a:tc>
                  <a:txBody>
                    <a:bodyPr/>
                    <a:lstStyle/>
                    <a:p>
                      <a:r>
                        <a:rPr lang="en-GB" sz="2800" dirty="0"/>
                        <a:t>Data</a:t>
                      </a:r>
                      <a:br>
                        <a:rPr lang="en-GB" sz="2800" dirty="0"/>
                      </a:br>
                      <a:r>
                        <a:rPr lang="en-GB" sz="2800" dirty="0"/>
                        <a:t>Loads value</a:t>
                      </a:r>
                      <a:r>
                        <a:rPr lang="en-GB" sz="2800" baseline="0" dirty="0"/>
                        <a:t> in the next available box</a:t>
                      </a:r>
                      <a:endParaRPr lang="en-GB" sz="28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09721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 Code</a:t>
            </a:r>
          </a:p>
        </p:txBody>
      </p:sp>
      <p:graphicFrame>
        <p:nvGraphicFramePr>
          <p:cNvPr id="4" name="Content Placeholder 3"/>
          <p:cNvGraphicFramePr>
            <a:graphicFrameLocks noGrp="1"/>
          </p:cNvGraphicFramePr>
          <p:nvPr>
            <p:ph idx="1"/>
          </p:nvPr>
        </p:nvGraphicFramePr>
        <p:xfrm>
          <a:off x="0" y="808038"/>
          <a:ext cx="12192000" cy="6049965"/>
        </p:xfrm>
        <a:graphic>
          <a:graphicData uri="http://schemas.openxmlformats.org/drawingml/2006/table">
            <a:tbl>
              <a:tblPr firstRow="1" bandRow="1">
                <a:tableStyleId>{93296810-A885-4BE3-A3E7-6D5BEEA58F35}</a:tableStyleId>
              </a:tblPr>
              <a:tblGrid>
                <a:gridCol w="2413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7264400">
                  <a:extLst>
                    <a:ext uri="{9D8B030D-6E8A-4147-A177-3AD203B41FA5}">
                      <a16:colId xmlns:a16="http://schemas.microsoft.com/office/drawing/2014/main" val="20002"/>
                    </a:ext>
                  </a:extLst>
                </a:gridCol>
              </a:tblGrid>
              <a:tr h="922875">
                <a:tc>
                  <a:txBody>
                    <a:bodyPr/>
                    <a:lstStyle/>
                    <a:p>
                      <a:pPr algn="ctr"/>
                      <a:r>
                        <a:rPr lang="en-GB" sz="2400" dirty="0"/>
                        <a:t>Mnemonic </a:t>
                      </a:r>
                    </a:p>
                  </a:txBody>
                  <a:tcPr/>
                </a:tc>
                <a:tc>
                  <a:txBody>
                    <a:bodyPr/>
                    <a:lstStyle/>
                    <a:p>
                      <a:pPr algn="ctr"/>
                      <a:r>
                        <a:rPr lang="en-GB" sz="2400" dirty="0"/>
                        <a:t>Numeric Machine Code</a:t>
                      </a:r>
                    </a:p>
                  </a:txBody>
                  <a:tcPr/>
                </a:tc>
                <a:tc>
                  <a:txBody>
                    <a:bodyPr/>
                    <a:lstStyle/>
                    <a:p>
                      <a:pPr algn="ctr"/>
                      <a:r>
                        <a:rPr lang="en-GB" sz="2400" dirty="0"/>
                        <a:t>Description</a:t>
                      </a:r>
                    </a:p>
                  </a:txBody>
                  <a:tcPr/>
                </a:tc>
                <a:extLst>
                  <a:ext uri="{0D108BD9-81ED-4DB2-BD59-A6C34878D82A}">
                    <a16:rowId xmlns:a16="http://schemas.microsoft.com/office/drawing/2014/main" val="10000"/>
                  </a:ext>
                </a:extLst>
              </a:tr>
              <a:tr h="512709">
                <a:tc>
                  <a:txBody>
                    <a:bodyPr/>
                    <a:lstStyle/>
                    <a:p>
                      <a:pPr algn="ctr"/>
                      <a:r>
                        <a:rPr lang="en-GB" sz="2400" dirty="0"/>
                        <a:t>INP</a:t>
                      </a:r>
                    </a:p>
                  </a:txBody>
                  <a:tcPr/>
                </a:tc>
                <a:tc>
                  <a:txBody>
                    <a:bodyPr/>
                    <a:lstStyle/>
                    <a:p>
                      <a:pPr algn="ctr"/>
                      <a:r>
                        <a:rPr lang="en-GB" sz="2400" dirty="0"/>
                        <a:t>901</a:t>
                      </a:r>
                    </a:p>
                  </a:txBody>
                  <a:tcPr/>
                </a:tc>
                <a:tc>
                  <a:txBody>
                    <a:bodyPr/>
                    <a:lstStyle/>
                    <a:p>
                      <a:pPr algn="ctr"/>
                      <a:r>
                        <a:rPr lang="en-GB" sz="2400" dirty="0"/>
                        <a:t>Input</a:t>
                      </a:r>
                    </a:p>
                  </a:txBody>
                  <a:tcPr/>
                </a:tc>
                <a:extLst>
                  <a:ext uri="{0D108BD9-81ED-4DB2-BD59-A6C34878D82A}">
                    <a16:rowId xmlns:a16="http://schemas.microsoft.com/office/drawing/2014/main" val="10001"/>
                  </a:ext>
                </a:extLst>
              </a:tr>
              <a:tr h="512709">
                <a:tc>
                  <a:txBody>
                    <a:bodyPr/>
                    <a:lstStyle/>
                    <a:p>
                      <a:pPr algn="ctr"/>
                      <a:r>
                        <a:rPr lang="en-GB" sz="2400" dirty="0"/>
                        <a:t>STA FIRST</a:t>
                      </a:r>
                    </a:p>
                  </a:txBody>
                  <a:tcPr/>
                </a:tc>
                <a:tc>
                  <a:txBody>
                    <a:bodyPr/>
                    <a:lstStyle/>
                    <a:p>
                      <a:pPr algn="ctr"/>
                      <a:r>
                        <a:rPr lang="en-GB" sz="2400" dirty="0"/>
                        <a:t>308</a:t>
                      </a:r>
                    </a:p>
                  </a:txBody>
                  <a:tcPr/>
                </a:tc>
                <a:tc>
                  <a:txBody>
                    <a:bodyPr/>
                    <a:lstStyle/>
                    <a:p>
                      <a:pPr algn="ctr"/>
                      <a:r>
                        <a:rPr lang="en-GB" sz="2400" dirty="0"/>
                        <a:t>Store</a:t>
                      </a:r>
                      <a:r>
                        <a:rPr lang="en-GB" sz="2400" baseline="0" dirty="0"/>
                        <a:t> value in position 8</a:t>
                      </a:r>
                      <a:endParaRPr lang="en-GB" sz="2400" dirty="0"/>
                    </a:p>
                  </a:txBody>
                  <a:tcPr/>
                </a:tc>
                <a:extLst>
                  <a:ext uri="{0D108BD9-81ED-4DB2-BD59-A6C34878D82A}">
                    <a16:rowId xmlns:a16="http://schemas.microsoft.com/office/drawing/2014/main" val="10002"/>
                  </a:ext>
                </a:extLst>
              </a:tr>
              <a:tr h="512709">
                <a:tc>
                  <a:txBody>
                    <a:bodyPr/>
                    <a:lstStyle/>
                    <a:p>
                      <a:pPr algn="ctr"/>
                      <a:r>
                        <a:rPr lang="en-GB" sz="2400" dirty="0"/>
                        <a:t>INP</a:t>
                      </a:r>
                    </a:p>
                  </a:txBody>
                  <a:tcPr/>
                </a:tc>
                <a:tc>
                  <a:txBody>
                    <a:bodyPr/>
                    <a:lstStyle/>
                    <a:p>
                      <a:pPr algn="ctr"/>
                      <a:r>
                        <a:rPr lang="en-GB" sz="2400" dirty="0"/>
                        <a:t>901</a:t>
                      </a:r>
                    </a:p>
                  </a:txBody>
                  <a:tcPr/>
                </a:tc>
                <a:tc>
                  <a:txBody>
                    <a:bodyPr/>
                    <a:lstStyle/>
                    <a:p>
                      <a:pPr algn="ctr"/>
                      <a:r>
                        <a:rPr lang="en-GB" sz="2400" dirty="0"/>
                        <a:t>Input</a:t>
                      </a:r>
                    </a:p>
                  </a:txBody>
                  <a:tcPr/>
                </a:tc>
                <a:extLst>
                  <a:ext uri="{0D108BD9-81ED-4DB2-BD59-A6C34878D82A}">
                    <a16:rowId xmlns:a16="http://schemas.microsoft.com/office/drawing/2014/main" val="10003"/>
                  </a:ext>
                </a:extLst>
              </a:tr>
              <a:tr h="512709">
                <a:tc>
                  <a:txBody>
                    <a:bodyPr/>
                    <a:lstStyle/>
                    <a:p>
                      <a:pPr algn="ctr"/>
                      <a:r>
                        <a:rPr lang="en-GB" sz="2400" dirty="0"/>
                        <a:t>STA SECOND</a:t>
                      </a:r>
                    </a:p>
                  </a:txBody>
                  <a:tcPr/>
                </a:tc>
                <a:tc>
                  <a:txBody>
                    <a:bodyPr/>
                    <a:lstStyle/>
                    <a:p>
                      <a:pPr algn="ctr"/>
                      <a:r>
                        <a:rPr lang="en-GB" sz="2400" dirty="0"/>
                        <a:t>309</a:t>
                      </a:r>
                    </a:p>
                  </a:txBody>
                  <a:tcPr/>
                </a:tc>
                <a:tc>
                  <a:txBody>
                    <a:bodyPr/>
                    <a:lstStyle/>
                    <a:p>
                      <a:pPr algn="ctr"/>
                      <a:r>
                        <a:rPr lang="en-GB" sz="2400" dirty="0"/>
                        <a:t>Store value</a:t>
                      </a:r>
                      <a:r>
                        <a:rPr lang="en-GB" sz="2400" baseline="0" dirty="0"/>
                        <a:t> in position 9</a:t>
                      </a:r>
                      <a:endParaRPr lang="en-GB" sz="2400" dirty="0"/>
                    </a:p>
                  </a:txBody>
                  <a:tcPr/>
                </a:tc>
                <a:extLst>
                  <a:ext uri="{0D108BD9-81ED-4DB2-BD59-A6C34878D82A}">
                    <a16:rowId xmlns:a16="http://schemas.microsoft.com/office/drawing/2014/main" val="10004"/>
                  </a:ext>
                </a:extLst>
              </a:tr>
              <a:tr h="512709">
                <a:tc>
                  <a:txBody>
                    <a:bodyPr/>
                    <a:lstStyle/>
                    <a:p>
                      <a:pPr algn="ctr"/>
                      <a:r>
                        <a:rPr lang="en-GB" sz="2400" dirty="0"/>
                        <a:t>LDA FIRST</a:t>
                      </a:r>
                    </a:p>
                  </a:txBody>
                  <a:tcPr/>
                </a:tc>
                <a:tc>
                  <a:txBody>
                    <a:bodyPr/>
                    <a:lstStyle/>
                    <a:p>
                      <a:pPr algn="ctr"/>
                      <a:r>
                        <a:rPr lang="en-GB" sz="2400" dirty="0"/>
                        <a:t>508</a:t>
                      </a:r>
                    </a:p>
                  </a:txBody>
                  <a:tcPr/>
                </a:tc>
                <a:tc>
                  <a:txBody>
                    <a:bodyPr/>
                    <a:lstStyle/>
                    <a:p>
                      <a:pPr algn="ctr"/>
                      <a:r>
                        <a:rPr lang="en-GB" sz="2400" dirty="0"/>
                        <a:t>Load position 8</a:t>
                      </a:r>
                    </a:p>
                  </a:txBody>
                  <a:tcPr/>
                </a:tc>
                <a:extLst>
                  <a:ext uri="{0D108BD9-81ED-4DB2-BD59-A6C34878D82A}">
                    <a16:rowId xmlns:a16="http://schemas.microsoft.com/office/drawing/2014/main" val="10005"/>
                  </a:ext>
                </a:extLst>
              </a:tr>
              <a:tr h="512709">
                <a:tc>
                  <a:txBody>
                    <a:bodyPr/>
                    <a:lstStyle/>
                    <a:p>
                      <a:pPr algn="ctr"/>
                      <a:r>
                        <a:rPr lang="en-GB" sz="2400" dirty="0"/>
                        <a:t>ADD SECOND</a:t>
                      </a:r>
                    </a:p>
                  </a:txBody>
                  <a:tcPr/>
                </a:tc>
                <a:tc>
                  <a:txBody>
                    <a:bodyPr/>
                    <a:lstStyle/>
                    <a:p>
                      <a:pPr algn="ctr"/>
                      <a:r>
                        <a:rPr lang="en-GB" sz="2400" dirty="0"/>
                        <a:t>109</a:t>
                      </a:r>
                    </a:p>
                  </a:txBody>
                  <a:tcPr/>
                </a:tc>
                <a:tc>
                  <a:txBody>
                    <a:bodyPr/>
                    <a:lstStyle/>
                    <a:p>
                      <a:pPr algn="ctr"/>
                      <a:r>
                        <a:rPr lang="en-GB" sz="2400" dirty="0"/>
                        <a:t>Add the value in position9</a:t>
                      </a:r>
                    </a:p>
                  </a:txBody>
                  <a:tcPr/>
                </a:tc>
                <a:extLst>
                  <a:ext uri="{0D108BD9-81ED-4DB2-BD59-A6C34878D82A}">
                    <a16:rowId xmlns:a16="http://schemas.microsoft.com/office/drawing/2014/main" val="10006"/>
                  </a:ext>
                </a:extLst>
              </a:tr>
              <a:tr h="512709">
                <a:tc>
                  <a:txBody>
                    <a:bodyPr/>
                    <a:lstStyle/>
                    <a:p>
                      <a:pPr algn="ctr"/>
                      <a:r>
                        <a:rPr lang="en-GB" sz="2400" dirty="0"/>
                        <a:t>OUT</a:t>
                      </a:r>
                    </a:p>
                  </a:txBody>
                  <a:tcPr/>
                </a:tc>
                <a:tc>
                  <a:txBody>
                    <a:bodyPr/>
                    <a:lstStyle/>
                    <a:p>
                      <a:pPr algn="ctr"/>
                      <a:r>
                        <a:rPr lang="en-GB" sz="2400" dirty="0"/>
                        <a:t>902</a:t>
                      </a:r>
                    </a:p>
                  </a:txBody>
                  <a:tcPr/>
                </a:tc>
                <a:tc>
                  <a:txBody>
                    <a:bodyPr/>
                    <a:lstStyle/>
                    <a:p>
                      <a:pPr algn="ctr"/>
                      <a:r>
                        <a:rPr lang="en-GB" sz="2400" dirty="0"/>
                        <a:t>Output</a:t>
                      </a:r>
                    </a:p>
                  </a:txBody>
                  <a:tcPr/>
                </a:tc>
                <a:extLst>
                  <a:ext uri="{0D108BD9-81ED-4DB2-BD59-A6C34878D82A}">
                    <a16:rowId xmlns:a16="http://schemas.microsoft.com/office/drawing/2014/main" val="10007"/>
                  </a:ext>
                </a:extLst>
              </a:tr>
              <a:tr h="512709">
                <a:tc>
                  <a:txBody>
                    <a:bodyPr/>
                    <a:lstStyle/>
                    <a:p>
                      <a:pPr algn="ctr"/>
                      <a:r>
                        <a:rPr lang="en-GB" sz="2400" dirty="0"/>
                        <a:t>HLT</a:t>
                      </a:r>
                    </a:p>
                  </a:txBody>
                  <a:tcPr/>
                </a:tc>
                <a:tc>
                  <a:txBody>
                    <a:bodyPr/>
                    <a:lstStyle/>
                    <a:p>
                      <a:pPr algn="ctr"/>
                      <a:r>
                        <a:rPr lang="en-GB" sz="2400" dirty="0"/>
                        <a:t>0</a:t>
                      </a:r>
                    </a:p>
                  </a:txBody>
                  <a:tcPr/>
                </a:tc>
                <a:tc>
                  <a:txBody>
                    <a:bodyPr/>
                    <a:lstStyle/>
                    <a:p>
                      <a:pPr algn="ctr"/>
                      <a:r>
                        <a:rPr lang="en-GB" sz="2400" dirty="0"/>
                        <a:t>Halt (Stop)</a:t>
                      </a:r>
                    </a:p>
                  </a:txBody>
                  <a:tcPr/>
                </a:tc>
                <a:extLst>
                  <a:ext uri="{0D108BD9-81ED-4DB2-BD59-A6C34878D82A}">
                    <a16:rowId xmlns:a16="http://schemas.microsoft.com/office/drawing/2014/main" val="10008"/>
                  </a:ext>
                </a:extLst>
              </a:tr>
              <a:tr h="512709">
                <a:tc>
                  <a:txBody>
                    <a:bodyPr/>
                    <a:lstStyle/>
                    <a:p>
                      <a:pPr algn="ctr"/>
                      <a:r>
                        <a:rPr lang="en-GB" sz="2400" dirty="0"/>
                        <a:t>FIRST DAT</a:t>
                      </a:r>
                    </a:p>
                  </a:txBody>
                  <a:tcPr/>
                </a:tc>
                <a:tc>
                  <a:txBody>
                    <a:bodyPr/>
                    <a:lstStyle/>
                    <a:p>
                      <a:pPr algn="ctr"/>
                      <a:r>
                        <a:rPr lang="en-GB" sz="2400" dirty="0"/>
                        <a:t>0</a:t>
                      </a:r>
                    </a:p>
                  </a:txBody>
                  <a:tcPr/>
                </a:tc>
                <a:tc>
                  <a:txBody>
                    <a:bodyPr/>
                    <a:lstStyle/>
                    <a:p>
                      <a:pPr algn="ctr"/>
                      <a:r>
                        <a:rPr lang="en-GB" sz="2400" dirty="0"/>
                        <a:t>Position of first item of data</a:t>
                      </a:r>
                    </a:p>
                  </a:txBody>
                  <a:tcPr/>
                </a:tc>
                <a:extLst>
                  <a:ext uri="{0D108BD9-81ED-4DB2-BD59-A6C34878D82A}">
                    <a16:rowId xmlns:a16="http://schemas.microsoft.com/office/drawing/2014/main" val="10009"/>
                  </a:ext>
                </a:extLst>
              </a:tr>
              <a:tr h="512709">
                <a:tc>
                  <a:txBody>
                    <a:bodyPr/>
                    <a:lstStyle/>
                    <a:p>
                      <a:pPr algn="ctr"/>
                      <a:r>
                        <a:rPr lang="en-GB" sz="2400" dirty="0"/>
                        <a:t>SECOND DAT</a:t>
                      </a:r>
                    </a:p>
                  </a:txBody>
                  <a:tcPr/>
                </a:tc>
                <a:tc>
                  <a:txBody>
                    <a:bodyPr/>
                    <a:lstStyle/>
                    <a:p>
                      <a:pPr algn="ctr"/>
                      <a:r>
                        <a:rPr lang="en-GB" sz="2400" dirty="0"/>
                        <a:t>0</a:t>
                      </a:r>
                    </a:p>
                  </a:txBody>
                  <a:tcPr/>
                </a:tc>
                <a:tc>
                  <a:txBody>
                    <a:bodyPr/>
                    <a:lstStyle/>
                    <a:p>
                      <a:pPr algn="ctr"/>
                      <a:r>
                        <a:rPr lang="en-GB" sz="2400" dirty="0"/>
                        <a:t>Position of second item of data</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283543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LMC Task</a:t>
            </a:r>
          </a:p>
        </p:txBody>
      </p:sp>
      <p:sp>
        <p:nvSpPr>
          <p:cNvPr id="3" name="Content Placeholder 2"/>
          <p:cNvSpPr>
            <a:spLocks noGrp="1"/>
          </p:cNvSpPr>
          <p:nvPr>
            <p:ph idx="1"/>
          </p:nvPr>
        </p:nvSpPr>
        <p:spPr/>
        <p:txBody>
          <a:bodyPr/>
          <a:lstStyle/>
          <a:p>
            <a:r>
              <a:rPr lang="en-GB" dirty="0"/>
              <a:t>Practice to add two numbers in LMC</a:t>
            </a:r>
          </a:p>
          <a:p>
            <a:r>
              <a:rPr lang="en-GB" dirty="0"/>
              <a:t>http://peterhigginson.co.uk/LMC/</a:t>
            </a:r>
          </a:p>
          <a:p>
            <a:endParaRPr lang="en-GB" dirty="0"/>
          </a:p>
          <a:p>
            <a:endParaRPr lang="en-GB" dirty="0"/>
          </a:p>
        </p:txBody>
      </p:sp>
      <p:sp>
        <p:nvSpPr>
          <p:cNvPr id="4" name="Rectangle 3"/>
          <p:cNvSpPr/>
          <p:nvPr/>
        </p:nvSpPr>
        <p:spPr>
          <a:xfrm>
            <a:off x="7645400" y="807284"/>
            <a:ext cx="3911600" cy="6247864"/>
          </a:xfrm>
          <a:prstGeom prst="rect">
            <a:avLst/>
          </a:prstGeom>
        </p:spPr>
        <p:txBody>
          <a:bodyPr wrap="square">
            <a:spAutoFit/>
          </a:bodyPr>
          <a:lstStyle/>
          <a:p>
            <a:r>
              <a:rPr lang="en-US" sz="3600" b="1" dirty="0">
                <a:solidFill>
                  <a:schemeClr val="bg1"/>
                </a:solidFill>
                <a:latin typeface="Arial" charset="0"/>
              </a:rPr>
              <a:t>INP</a:t>
            </a:r>
            <a:endParaRPr lang="en-US" sz="3600" dirty="0">
              <a:solidFill>
                <a:schemeClr val="bg1"/>
              </a:solidFill>
            </a:endParaRPr>
          </a:p>
          <a:p>
            <a:r>
              <a:rPr lang="en-US" sz="3600" b="1" dirty="0">
                <a:solidFill>
                  <a:schemeClr val="bg1"/>
                </a:solidFill>
                <a:latin typeface="Arial" charset="0"/>
              </a:rPr>
              <a:t>STA FIRST</a:t>
            </a:r>
            <a:endParaRPr lang="en-US" sz="3600" dirty="0">
              <a:solidFill>
                <a:schemeClr val="bg1"/>
              </a:solidFill>
            </a:endParaRPr>
          </a:p>
          <a:p>
            <a:r>
              <a:rPr lang="en-US" sz="3600" b="1" dirty="0">
                <a:solidFill>
                  <a:schemeClr val="bg1"/>
                </a:solidFill>
                <a:latin typeface="Arial" charset="0"/>
              </a:rPr>
              <a:t>INP</a:t>
            </a:r>
            <a:endParaRPr lang="en-US" sz="3600" dirty="0">
              <a:solidFill>
                <a:schemeClr val="bg1"/>
              </a:solidFill>
            </a:endParaRPr>
          </a:p>
          <a:p>
            <a:r>
              <a:rPr lang="en-US" sz="3600" b="1" dirty="0">
                <a:solidFill>
                  <a:schemeClr val="bg1"/>
                </a:solidFill>
                <a:latin typeface="Arial" charset="0"/>
              </a:rPr>
              <a:t>STA SECOND</a:t>
            </a:r>
            <a:endParaRPr lang="en-US" sz="3600" dirty="0">
              <a:solidFill>
                <a:schemeClr val="bg1"/>
              </a:solidFill>
            </a:endParaRPr>
          </a:p>
          <a:p>
            <a:r>
              <a:rPr lang="en-US" sz="3600" b="1" dirty="0">
                <a:solidFill>
                  <a:schemeClr val="bg1"/>
                </a:solidFill>
                <a:latin typeface="Arial" charset="0"/>
              </a:rPr>
              <a:t>LDA FIRST</a:t>
            </a:r>
            <a:endParaRPr lang="en-US" sz="3600" dirty="0">
              <a:solidFill>
                <a:schemeClr val="bg1"/>
              </a:solidFill>
            </a:endParaRPr>
          </a:p>
          <a:p>
            <a:r>
              <a:rPr lang="en-US" sz="3600" b="1" dirty="0">
                <a:solidFill>
                  <a:schemeClr val="bg1"/>
                </a:solidFill>
                <a:latin typeface="Arial" charset="0"/>
              </a:rPr>
              <a:t>ADD SECOND</a:t>
            </a:r>
            <a:endParaRPr lang="en-US" sz="3600" dirty="0">
              <a:solidFill>
                <a:schemeClr val="bg1"/>
              </a:solidFill>
            </a:endParaRPr>
          </a:p>
          <a:p>
            <a:r>
              <a:rPr lang="en-US" sz="3600" b="1" dirty="0">
                <a:solidFill>
                  <a:schemeClr val="bg1"/>
                </a:solidFill>
                <a:latin typeface="Arial" charset="0"/>
              </a:rPr>
              <a:t>OUT</a:t>
            </a:r>
            <a:endParaRPr lang="en-US" sz="3600" dirty="0">
              <a:solidFill>
                <a:schemeClr val="bg1"/>
              </a:solidFill>
            </a:endParaRPr>
          </a:p>
          <a:p>
            <a:r>
              <a:rPr lang="en-US" sz="3600" b="1" dirty="0">
                <a:solidFill>
                  <a:schemeClr val="bg1"/>
                </a:solidFill>
                <a:latin typeface="Arial" charset="0"/>
              </a:rPr>
              <a:t>HLT</a:t>
            </a:r>
            <a:endParaRPr lang="en-US" sz="3600" dirty="0">
              <a:solidFill>
                <a:schemeClr val="bg1"/>
              </a:solidFill>
            </a:endParaRPr>
          </a:p>
          <a:p>
            <a:r>
              <a:rPr lang="en-US" sz="3600" b="1" dirty="0">
                <a:solidFill>
                  <a:schemeClr val="bg1"/>
                </a:solidFill>
                <a:latin typeface="Arial" charset="0"/>
              </a:rPr>
              <a:t>FIRST DAT</a:t>
            </a:r>
            <a:endParaRPr lang="en-US" sz="3600" dirty="0">
              <a:solidFill>
                <a:schemeClr val="bg1"/>
              </a:solidFill>
            </a:endParaRPr>
          </a:p>
          <a:p>
            <a:r>
              <a:rPr lang="en-US" sz="3600" b="1" dirty="0">
                <a:solidFill>
                  <a:schemeClr val="bg1"/>
                </a:solidFill>
                <a:latin typeface="Arial" charset="0"/>
              </a:rPr>
              <a:t>SECOND DAT</a:t>
            </a:r>
            <a:endParaRPr lang="en-US" sz="3600" dirty="0">
              <a:solidFill>
                <a:schemeClr val="bg1"/>
              </a:solidFill>
            </a:endParaRPr>
          </a:p>
          <a:p>
            <a:br>
              <a:rPr lang="en-US" sz="2000" dirty="0">
                <a:solidFill>
                  <a:schemeClr val="bg1"/>
                </a:solidFill>
                <a:latin typeface="Arial" charset="0"/>
              </a:rPr>
            </a:br>
            <a:endParaRPr lang="en-US" sz="2000" dirty="0">
              <a:solidFill>
                <a:schemeClr val="bg1"/>
              </a:solidFill>
              <a:effectLst/>
              <a:latin typeface="Arial" charset="0"/>
            </a:endParaRPr>
          </a:p>
        </p:txBody>
      </p:sp>
      <p:pic>
        <p:nvPicPr>
          <p:cNvPr id="5" name="Picture 4"/>
          <p:cNvPicPr>
            <a:picLocks noChangeAspect="1"/>
          </p:cNvPicPr>
          <p:nvPr/>
        </p:nvPicPr>
        <p:blipFill>
          <a:blip r:embed="rId2"/>
          <a:stretch>
            <a:fillRect/>
          </a:stretch>
        </p:blipFill>
        <p:spPr>
          <a:xfrm>
            <a:off x="340705" y="2006600"/>
            <a:ext cx="6669695" cy="4343400"/>
          </a:xfrm>
          <a:prstGeom prst="rect">
            <a:avLst/>
          </a:prstGeom>
        </p:spPr>
      </p:pic>
    </p:spTree>
    <p:extLst>
      <p:ext uri="{BB962C8B-B14F-4D97-AF65-F5344CB8AC3E}">
        <p14:creationId xmlns:p14="http://schemas.microsoft.com/office/powerpoint/2010/main" val="17545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Von Neumann architecture</a:t>
            </a:r>
          </a:p>
        </p:txBody>
      </p:sp>
      <p:sp>
        <p:nvSpPr>
          <p:cNvPr id="3" name="Content Placeholder 2"/>
          <p:cNvSpPr>
            <a:spLocks noGrp="1"/>
          </p:cNvSpPr>
          <p:nvPr>
            <p:ph idx="1"/>
          </p:nvPr>
        </p:nvSpPr>
        <p:spPr/>
        <p:txBody>
          <a:bodyPr/>
          <a:lstStyle/>
          <a:p>
            <a:r>
              <a:rPr lang="en-GB" dirty="0"/>
              <a:t>Von Neumann architecture only has 3 main parts. But each of these main parts have parts inside them. </a:t>
            </a:r>
          </a:p>
          <a:p>
            <a:endParaRPr lang="en-GB" dirty="0"/>
          </a:p>
          <a:p>
            <a:r>
              <a:rPr lang="en-GB" dirty="0"/>
              <a:t>The three main parts are:</a:t>
            </a:r>
          </a:p>
          <a:p>
            <a:endParaRPr lang="en-GB" dirty="0"/>
          </a:p>
          <a:p>
            <a:r>
              <a:rPr lang="en-GB" dirty="0"/>
              <a:t>1. Processor </a:t>
            </a:r>
          </a:p>
          <a:p>
            <a:r>
              <a:rPr lang="en-GB" dirty="0"/>
              <a:t>2. Memory</a:t>
            </a:r>
          </a:p>
          <a:p>
            <a:r>
              <a:rPr lang="en-GB" dirty="0"/>
              <a:t>3. Input/Output </a:t>
            </a:r>
          </a:p>
          <a:p>
            <a:endParaRPr lang="en-GB" dirty="0"/>
          </a:p>
          <a:p>
            <a:endParaRPr lang="en-GB" dirty="0"/>
          </a:p>
        </p:txBody>
      </p:sp>
    </p:spTree>
    <p:extLst>
      <p:ext uri="{BB962C8B-B14F-4D97-AF65-F5344CB8AC3E}">
        <p14:creationId xmlns:p14="http://schemas.microsoft.com/office/powerpoint/2010/main" val="27048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1006-0118-D74A-B9E6-3CBCAA156BF0}"/>
              </a:ext>
            </a:extLst>
          </p:cNvPr>
          <p:cNvSpPr>
            <a:spLocks noGrp="1"/>
          </p:cNvSpPr>
          <p:nvPr>
            <p:ph type="title"/>
          </p:nvPr>
        </p:nvSpPr>
        <p:spPr/>
        <p:txBody>
          <a:bodyPr>
            <a:normAutofit fontScale="90000"/>
          </a:bodyPr>
          <a:lstStyle/>
          <a:p>
            <a:r>
              <a:rPr lang="en-GB" dirty="0"/>
              <a:t>Codes</a:t>
            </a:r>
          </a:p>
        </p:txBody>
      </p:sp>
      <p:sp>
        <p:nvSpPr>
          <p:cNvPr id="3" name="Content Placeholder 2">
            <a:extLst>
              <a:ext uri="{FF2B5EF4-FFF2-40B4-BE49-F238E27FC236}">
                <a16:creationId xmlns:a16="http://schemas.microsoft.com/office/drawing/2014/main" id="{4D82B6C3-DB20-734A-AC57-97A62BE9568F}"/>
              </a:ext>
            </a:extLst>
          </p:cNvPr>
          <p:cNvSpPr>
            <a:spLocks noGrp="1"/>
          </p:cNvSpPr>
          <p:nvPr>
            <p:ph idx="1"/>
          </p:nvPr>
        </p:nvSpPr>
        <p:spPr>
          <a:xfrm>
            <a:off x="0" y="551328"/>
            <a:ext cx="5771770" cy="6306671"/>
          </a:xfrm>
        </p:spPr>
        <p:txBody>
          <a:bodyPr/>
          <a:lstStyle/>
          <a:p>
            <a:r>
              <a:rPr lang="en-GB" dirty="0"/>
              <a:t>Every CPU has codes that give the CPU some instructions.</a:t>
            </a:r>
          </a:p>
          <a:p>
            <a:endParaRPr lang="en-GB" dirty="0"/>
          </a:p>
          <a:p>
            <a:r>
              <a:rPr lang="en-GB" dirty="0"/>
              <a:t>These codes are called an instruction set</a:t>
            </a:r>
          </a:p>
          <a:p>
            <a:endParaRPr lang="en-GB" dirty="0"/>
          </a:p>
          <a:p>
            <a:r>
              <a:rPr lang="en-GB" dirty="0"/>
              <a:t>Intel and AMD share an insurrection set</a:t>
            </a:r>
          </a:p>
          <a:p>
            <a:endParaRPr lang="en-GB" dirty="0"/>
          </a:p>
          <a:p>
            <a:r>
              <a:rPr lang="en-GB" dirty="0"/>
              <a:t>But your Apple CPU chips do not  </a:t>
            </a:r>
          </a:p>
        </p:txBody>
      </p:sp>
      <p:graphicFrame>
        <p:nvGraphicFramePr>
          <p:cNvPr id="4" name="Table 3">
            <a:extLst>
              <a:ext uri="{FF2B5EF4-FFF2-40B4-BE49-F238E27FC236}">
                <a16:creationId xmlns:a16="http://schemas.microsoft.com/office/drawing/2014/main" id="{AEEEE14C-6DF6-2C44-8B70-35423A8DE653}"/>
              </a:ext>
            </a:extLst>
          </p:cNvPr>
          <p:cNvGraphicFramePr>
            <a:graphicFrameLocks noGrp="1"/>
          </p:cNvGraphicFramePr>
          <p:nvPr/>
        </p:nvGraphicFramePr>
        <p:xfrm>
          <a:off x="5771770" y="2138679"/>
          <a:ext cx="6420230" cy="4719320"/>
        </p:xfrm>
        <a:graphic>
          <a:graphicData uri="http://schemas.openxmlformats.org/drawingml/2006/table">
            <a:tbl>
              <a:tblPr firstRow="1" bandRow="1">
                <a:tableStyleId>{5C22544A-7EE6-4342-B048-85BDC9FD1C3A}</a:tableStyleId>
              </a:tblPr>
              <a:tblGrid>
                <a:gridCol w="1064753">
                  <a:extLst>
                    <a:ext uri="{9D8B030D-6E8A-4147-A177-3AD203B41FA5}">
                      <a16:colId xmlns:a16="http://schemas.microsoft.com/office/drawing/2014/main" val="20000"/>
                    </a:ext>
                  </a:extLst>
                </a:gridCol>
                <a:gridCol w="1305243">
                  <a:extLst>
                    <a:ext uri="{9D8B030D-6E8A-4147-A177-3AD203B41FA5}">
                      <a16:colId xmlns:a16="http://schemas.microsoft.com/office/drawing/2014/main" val="20001"/>
                    </a:ext>
                  </a:extLst>
                </a:gridCol>
                <a:gridCol w="4050234">
                  <a:extLst>
                    <a:ext uri="{9D8B030D-6E8A-4147-A177-3AD203B41FA5}">
                      <a16:colId xmlns:a16="http://schemas.microsoft.com/office/drawing/2014/main" val="20002"/>
                    </a:ext>
                  </a:extLst>
                </a:gridCol>
              </a:tblGrid>
              <a:tr h="370840">
                <a:tc>
                  <a:txBody>
                    <a:bodyPr/>
                    <a:lstStyle/>
                    <a:p>
                      <a:r>
                        <a:rPr lang="en-GB" sz="1800" dirty="0"/>
                        <a:t>Numeric</a:t>
                      </a:r>
                      <a:r>
                        <a:rPr lang="en-GB" sz="1800" baseline="0" dirty="0"/>
                        <a:t> </a:t>
                      </a:r>
                      <a:endParaRPr lang="en-GB" sz="1800" dirty="0"/>
                    </a:p>
                  </a:txBody>
                  <a:tcPr/>
                </a:tc>
                <a:tc>
                  <a:txBody>
                    <a:bodyPr/>
                    <a:lstStyle/>
                    <a:p>
                      <a:r>
                        <a:rPr lang="en-GB" sz="1800" dirty="0"/>
                        <a:t>Mnemonic </a:t>
                      </a:r>
                    </a:p>
                  </a:txBody>
                  <a:tcPr/>
                </a:tc>
                <a:tc>
                  <a:txBody>
                    <a:bodyPr/>
                    <a:lstStyle/>
                    <a:p>
                      <a:r>
                        <a:rPr lang="en-GB" sz="1800" dirty="0"/>
                        <a:t>Instruction</a:t>
                      </a:r>
                    </a:p>
                  </a:txBody>
                  <a:tcPr/>
                </a:tc>
                <a:extLst>
                  <a:ext uri="{0D108BD9-81ED-4DB2-BD59-A6C34878D82A}">
                    <a16:rowId xmlns:a16="http://schemas.microsoft.com/office/drawing/2014/main" val="10000"/>
                  </a:ext>
                </a:extLst>
              </a:tr>
              <a:tr h="370840">
                <a:tc>
                  <a:txBody>
                    <a:bodyPr/>
                    <a:lstStyle/>
                    <a:p>
                      <a:r>
                        <a:rPr lang="en-GB" sz="1800" dirty="0"/>
                        <a:t>1xx</a:t>
                      </a:r>
                    </a:p>
                  </a:txBody>
                  <a:tcPr/>
                </a:tc>
                <a:tc>
                  <a:txBody>
                    <a:bodyPr/>
                    <a:lstStyle/>
                    <a:p>
                      <a:r>
                        <a:rPr lang="en-GB" sz="1800" dirty="0"/>
                        <a:t>ADD</a:t>
                      </a:r>
                    </a:p>
                  </a:txBody>
                  <a:tcPr/>
                </a:tc>
                <a:tc>
                  <a:txBody>
                    <a:bodyPr/>
                    <a:lstStyle/>
                    <a:p>
                      <a:r>
                        <a:rPr lang="en-GB" sz="1800" dirty="0"/>
                        <a:t>Add</a:t>
                      </a:r>
                    </a:p>
                  </a:txBody>
                  <a:tcPr/>
                </a:tc>
                <a:extLst>
                  <a:ext uri="{0D108BD9-81ED-4DB2-BD59-A6C34878D82A}">
                    <a16:rowId xmlns:a16="http://schemas.microsoft.com/office/drawing/2014/main" val="10001"/>
                  </a:ext>
                </a:extLst>
              </a:tr>
              <a:tr h="370840">
                <a:tc>
                  <a:txBody>
                    <a:bodyPr/>
                    <a:lstStyle/>
                    <a:p>
                      <a:r>
                        <a:rPr lang="en-GB" sz="1800" dirty="0"/>
                        <a:t>2xx</a:t>
                      </a:r>
                    </a:p>
                  </a:txBody>
                  <a:tcPr/>
                </a:tc>
                <a:tc>
                  <a:txBody>
                    <a:bodyPr/>
                    <a:lstStyle/>
                    <a:p>
                      <a:r>
                        <a:rPr lang="en-GB" sz="1800" dirty="0"/>
                        <a:t>SUB</a:t>
                      </a:r>
                    </a:p>
                  </a:txBody>
                  <a:tcPr/>
                </a:tc>
                <a:tc>
                  <a:txBody>
                    <a:bodyPr/>
                    <a:lstStyle/>
                    <a:p>
                      <a:r>
                        <a:rPr lang="en-GB" sz="1800" dirty="0"/>
                        <a:t>Subtract</a:t>
                      </a:r>
                    </a:p>
                  </a:txBody>
                  <a:tcPr/>
                </a:tc>
                <a:extLst>
                  <a:ext uri="{0D108BD9-81ED-4DB2-BD59-A6C34878D82A}">
                    <a16:rowId xmlns:a16="http://schemas.microsoft.com/office/drawing/2014/main" val="10002"/>
                  </a:ext>
                </a:extLst>
              </a:tr>
              <a:tr h="370840">
                <a:tc>
                  <a:txBody>
                    <a:bodyPr/>
                    <a:lstStyle/>
                    <a:p>
                      <a:r>
                        <a:rPr lang="en-GB" sz="1800" dirty="0"/>
                        <a:t>3xx</a:t>
                      </a:r>
                    </a:p>
                  </a:txBody>
                  <a:tcPr/>
                </a:tc>
                <a:tc>
                  <a:txBody>
                    <a:bodyPr/>
                    <a:lstStyle/>
                    <a:p>
                      <a:r>
                        <a:rPr lang="en-GB" sz="1800" dirty="0"/>
                        <a:t>STA</a:t>
                      </a:r>
                    </a:p>
                  </a:txBody>
                  <a:tcPr/>
                </a:tc>
                <a:tc>
                  <a:txBody>
                    <a:bodyPr/>
                    <a:lstStyle/>
                    <a:p>
                      <a:r>
                        <a:rPr lang="en-GB" sz="1800" dirty="0"/>
                        <a:t>Store</a:t>
                      </a:r>
                    </a:p>
                  </a:txBody>
                  <a:tcPr/>
                </a:tc>
                <a:extLst>
                  <a:ext uri="{0D108BD9-81ED-4DB2-BD59-A6C34878D82A}">
                    <a16:rowId xmlns:a16="http://schemas.microsoft.com/office/drawing/2014/main" val="10003"/>
                  </a:ext>
                </a:extLst>
              </a:tr>
              <a:tr h="370840">
                <a:tc>
                  <a:txBody>
                    <a:bodyPr/>
                    <a:lstStyle/>
                    <a:p>
                      <a:r>
                        <a:rPr lang="en-GB" sz="1800" dirty="0"/>
                        <a:t>5xx</a:t>
                      </a:r>
                    </a:p>
                  </a:txBody>
                  <a:tcPr/>
                </a:tc>
                <a:tc>
                  <a:txBody>
                    <a:bodyPr/>
                    <a:lstStyle/>
                    <a:p>
                      <a:r>
                        <a:rPr lang="en-GB" sz="1800" dirty="0"/>
                        <a:t>LDA</a:t>
                      </a:r>
                    </a:p>
                  </a:txBody>
                  <a:tcPr/>
                </a:tc>
                <a:tc>
                  <a:txBody>
                    <a:bodyPr/>
                    <a:lstStyle/>
                    <a:p>
                      <a:r>
                        <a:rPr lang="en-GB" sz="1800" dirty="0"/>
                        <a:t>Load</a:t>
                      </a:r>
                    </a:p>
                  </a:txBody>
                  <a:tcPr/>
                </a:tc>
                <a:extLst>
                  <a:ext uri="{0D108BD9-81ED-4DB2-BD59-A6C34878D82A}">
                    <a16:rowId xmlns:a16="http://schemas.microsoft.com/office/drawing/2014/main" val="10004"/>
                  </a:ext>
                </a:extLst>
              </a:tr>
              <a:tr h="370840">
                <a:tc>
                  <a:txBody>
                    <a:bodyPr/>
                    <a:lstStyle/>
                    <a:p>
                      <a:r>
                        <a:rPr lang="en-GB" sz="1800" dirty="0"/>
                        <a:t>6xx</a:t>
                      </a:r>
                    </a:p>
                  </a:txBody>
                  <a:tcPr/>
                </a:tc>
                <a:tc>
                  <a:txBody>
                    <a:bodyPr/>
                    <a:lstStyle/>
                    <a:p>
                      <a:r>
                        <a:rPr lang="en-GB" sz="1800" dirty="0"/>
                        <a:t>BRA</a:t>
                      </a:r>
                    </a:p>
                  </a:txBody>
                  <a:tcPr/>
                </a:tc>
                <a:tc>
                  <a:txBody>
                    <a:bodyPr/>
                    <a:lstStyle/>
                    <a:p>
                      <a:r>
                        <a:rPr lang="en-GB" sz="1800" dirty="0"/>
                        <a:t>Branch</a:t>
                      </a:r>
                      <a:r>
                        <a:rPr lang="en-GB" sz="1800" baseline="0" dirty="0"/>
                        <a:t> (unconditional) </a:t>
                      </a:r>
                      <a:endParaRPr lang="en-GB" sz="1800" dirty="0"/>
                    </a:p>
                  </a:txBody>
                  <a:tcPr/>
                </a:tc>
                <a:extLst>
                  <a:ext uri="{0D108BD9-81ED-4DB2-BD59-A6C34878D82A}">
                    <a16:rowId xmlns:a16="http://schemas.microsoft.com/office/drawing/2014/main" val="10005"/>
                  </a:ext>
                </a:extLst>
              </a:tr>
              <a:tr h="370840">
                <a:tc>
                  <a:txBody>
                    <a:bodyPr/>
                    <a:lstStyle/>
                    <a:p>
                      <a:r>
                        <a:rPr lang="en-GB" sz="1800" dirty="0"/>
                        <a:t>7xx</a:t>
                      </a:r>
                    </a:p>
                  </a:txBody>
                  <a:tcPr/>
                </a:tc>
                <a:tc>
                  <a:txBody>
                    <a:bodyPr/>
                    <a:lstStyle/>
                    <a:p>
                      <a:r>
                        <a:rPr lang="en-GB" sz="1800" dirty="0"/>
                        <a:t>BRZ</a:t>
                      </a:r>
                    </a:p>
                  </a:txBody>
                  <a:tcPr/>
                </a:tc>
                <a:tc>
                  <a:txBody>
                    <a:bodyPr/>
                    <a:lstStyle/>
                    <a:p>
                      <a:r>
                        <a:rPr lang="en-GB" sz="1800" dirty="0"/>
                        <a:t>Branch</a:t>
                      </a:r>
                      <a:r>
                        <a:rPr lang="en-GB" sz="1800" baseline="0" dirty="0"/>
                        <a:t> is Zero</a:t>
                      </a:r>
                      <a:endParaRPr lang="en-GB" sz="1800" dirty="0"/>
                    </a:p>
                  </a:txBody>
                  <a:tcPr/>
                </a:tc>
                <a:extLst>
                  <a:ext uri="{0D108BD9-81ED-4DB2-BD59-A6C34878D82A}">
                    <a16:rowId xmlns:a16="http://schemas.microsoft.com/office/drawing/2014/main" val="10006"/>
                  </a:ext>
                </a:extLst>
              </a:tr>
              <a:tr h="370840">
                <a:tc>
                  <a:txBody>
                    <a:bodyPr/>
                    <a:lstStyle/>
                    <a:p>
                      <a:r>
                        <a:rPr lang="en-GB" sz="1800" dirty="0"/>
                        <a:t>8xx</a:t>
                      </a:r>
                    </a:p>
                  </a:txBody>
                  <a:tcPr/>
                </a:tc>
                <a:tc>
                  <a:txBody>
                    <a:bodyPr/>
                    <a:lstStyle/>
                    <a:p>
                      <a:r>
                        <a:rPr lang="en-GB" sz="1800" dirty="0"/>
                        <a:t>BRP</a:t>
                      </a:r>
                    </a:p>
                  </a:txBody>
                  <a:tcPr/>
                </a:tc>
                <a:tc>
                  <a:txBody>
                    <a:bodyPr/>
                    <a:lstStyle/>
                    <a:p>
                      <a:r>
                        <a:rPr lang="en-GB" sz="1800" dirty="0"/>
                        <a:t>Branch if positive</a:t>
                      </a:r>
                    </a:p>
                  </a:txBody>
                  <a:tcPr/>
                </a:tc>
                <a:extLst>
                  <a:ext uri="{0D108BD9-81ED-4DB2-BD59-A6C34878D82A}">
                    <a16:rowId xmlns:a16="http://schemas.microsoft.com/office/drawing/2014/main" val="10007"/>
                  </a:ext>
                </a:extLst>
              </a:tr>
              <a:tr h="370840">
                <a:tc>
                  <a:txBody>
                    <a:bodyPr/>
                    <a:lstStyle/>
                    <a:p>
                      <a:r>
                        <a:rPr lang="en-GB" sz="1800" dirty="0"/>
                        <a:t>901</a:t>
                      </a:r>
                    </a:p>
                  </a:txBody>
                  <a:tcPr/>
                </a:tc>
                <a:tc>
                  <a:txBody>
                    <a:bodyPr/>
                    <a:lstStyle/>
                    <a:p>
                      <a:r>
                        <a:rPr lang="en-GB" sz="1800" dirty="0"/>
                        <a:t>INP</a:t>
                      </a:r>
                    </a:p>
                  </a:txBody>
                  <a:tcPr/>
                </a:tc>
                <a:tc>
                  <a:txBody>
                    <a:bodyPr/>
                    <a:lstStyle/>
                    <a:p>
                      <a:r>
                        <a:rPr lang="en-GB" sz="1800" dirty="0"/>
                        <a:t>Input</a:t>
                      </a:r>
                    </a:p>
                  </a:txBody>
                  <a:tcPr/>
                </a:tc>
                <a:extLst>
                  <a:ext uri="{0D108BD9-81ED-4DB2-BD59-A6C34878D82A}">
                    <a16:rowId xmlns:a16="http://schemas.microsoft.com/office/drawing/2014/main" val="10008"/>
                  </a:ext>
                </a:extLst>
              </a:tr>
              <a:tr h="370840">
                <a:tc>
                  <a:txBody>
                    <a:bodyPr/>
                    <a:lstStyle/>
                    <a:p>
                      <a:r>
                        <a:rPr lang="en-GB" sz="1800" dirty="0"/>
                        <a:t>902</a:t>
                      </a:r>
                    </a:p>
                  </a:txBody>
                  <a:tcPr/>
                </a:tc>
                <a:tc>
                  <a:txBody>
                    <a:bodyPr/>
                    <a:lstStyle/>
                    <a:p>
                      <a:r>
                        <a:rPr lang="en-GB" sz="1800" dirty="0"/>
                        <a:t>OUT</a:t>
                      </a:r>
                    </a:p>
                  </a:txBody>
                  <a:tcPr/>
                </a:tc>
                <a:tc>
                  <a:txBody>
                    <a:bodyPr/>
                    <a:lstStyle/>
                    <a:p>
                      <a:r>
                        <a:rPr lang="en-GB" sz="1800" dirty="0"/>
                        <a:t>Output</a:t>
                      </a:r>
                    </a:p>
                  </a:txBody>
                  <a:tcPr/>
                </a:tc>
                <a:extLst>
                  <a:ext uri="{0D108BD9-81ED-4DB2-BD59-A6C34878D82A}">
                    <a16:rowId xmlns:a16="http://schemas.microsoft.com/office/drawing/2014/main" val="10009"/>
                  </a:ext>
                </a:extLst>
              </a:tr>
              <a:tr h="370840">
                <a:tc>
                  <a:txBody>
                    <a:bodyPr/>
                    <a:lstStyle/>
                    <a:p>
                      <a:r>
                        <a:rPr lang="en-GB" sz="1800" dirty="0"/>
                        <a:t>000</a:t>
                      </a:r>
                    </a:p>
                  </a:txBody>
                  <a:tcPr/>
                </a:tc>
                <a:tc>
                  <a:txBody>
                    <a:bodyPr/>
                    <a:lstStyle/>
                    <a:p>
                      <a:r>
                        <a:rPr lang="en-GB" sz="1800" dirty="0"/>
                        <a:t>HLT/COB</a:t>
                      </a:r>
                    </a:p>
                  </a:txBody>
                  <a:tcPr/>
                </a:tc>
                <a:tc>
                  <a:txBody>
                    <a:bodyPr/>
                    <a:lstStyle/>
                    <a:p>
                      <a:r>
                        <a:rPr lang="en-GB" sz="1800" dirty="0"/>
                        <a:t>Halt / Coffee Break</a:t>
                      </a:r>
                    </a:p>
                  </a:txBody>
                  <a:tcPr/>
                </a:tc>
                <a:extLst>
                  <a:ext uri="{0D108BD9-81ED-4DB2-BD59-A6C34878D82A}">
                    <a16:rowId xmlns:a16="http://schemas.microsoft.com/office/drawing/2014/main" val="10010"/>
                  </a:ext>
                </a:extLst>
              </a:tr>
              <a:tr h="370840">
                <a:tc>
                  <a:txBody>
                    <a:bodyPr/>
                    <a:lstStyle/>
                    <a:p>
                      <a:endParaRPr lang="en-GB" sz="1800" dirty="0"/>
                    </a:p>
                  </a:txBody>
                  <a:tcPr/>
                </a:tc>
                <a:tc>
                  <a:txBody>
                    <a:bodyPr/>
                    <a:lstStyle/>
                    <a:p>
                      <a:r>
                        <a:rPr lang="en-GB" sz="1800" dirty="0"/>
                        <a:t>DAT</a:t>
                      </a:r>
                    </a:p>
                  </a:txBody>
                  <a:tcPr/>
                </a:tc>
                <a:tc>
                  <a:txBody>
                    <a:bodyPr/>
                    <a:lstStyle/>
                    <a:p>
                      <a:r>
                        <a:rPr lang="en-GB" sz="1800" dirty="0"/>
                        <a:t>Data</a:t>
                      </a:r>
                      <a:br>
                        <a:rPr lang="en-GB" sz="1800" dirty="0"/>
                      </a:br>
                      <a:r>
                        <a:rPr lang="en-GB" sz="1800" dirty="0"/>
                        <a:t>Loads value</a:t>
                      </a:r>
                      <a:r>
                        <a:rPr lang="en-GB" sz="1800" baseline="0" dirty="0"/>
                        <a:t> in the next available box</a:t>
                      </a:r>
                      <a:endParaRPr lang="en-GB" sz="18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817404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2C07-DFD2-954D-8E0E-B3E618FC8CAD}"/>
              </a:ext>
            </a:extLst>
          </p:cNvPr>
          <p:cNvSpPr>
            <a:spLocks noGrp="1"/>
          </p:cNvSpPr>
          <p:nvPr>
            <p:ph type="title"/>
          </p:nvPr>
        </p:nvSpPr>
        <p:spPr/>
        <p:txBody>
          <a:bodyPr>
            <a:normAutofit fontScale="90000"/>
          </a:bodyPr>
          <a:lstStyle/>
          <a:p>
            <a:r>
              <a:rPr lang="en-GB" dirty="0"/>
              <a:t>Types of Computer</a:t>
            </a:r>
          </a:p>
        </p:txBody>
      </p:sp>
      <p:sp>
        <p:nvSpPr>
          <p:cNvPr id="3" name="Content Placeholder 2">
            <a:extLst>
              <a:ext uri="{FF2B5EF4-FFF2-40B4-BE49-F238E27FC236}">
                <a16:creationId xmlns:a16="http://schemas.microsoft.com/office/drawing/2014/main" id="{C514CB8F-AEAE-7343-85EA-CAE7684C42BA}"/>
              </a:ext>
            </a:extLst>
          </p:cNvPr>
          <p:cNvSpPr>
            <a:spLocks noGrp="1"/>
          </p:cNvSpPr>
          <p:nvPr>
            <p:ph idx="1"/>
          </p:nvPr>
        </p:nvSpPr>
        <p:spPr/>
        <p:txBody>
          <a:bodyPr>
            <a:normAutofit fontScale="92500" lnSpcReduction="10000"/>
          </a:bodyPr>
          <a:lstStyle/>
          <a:p>
            <a:r>
              <a:rPr lang="en-GB" dirty="0"/>
              <a:t>No matter the instruction set, there are two types of computer.</a:t>
            </a:r>
          </a:p>
          <a:p>
            <a:endParaRPr lang="en-GB" dirty="0"/>
          </a:p>
          <a:p>
            <a:pPr marL="514350" indent="-514350">
              <a:buFont typeface="+mj-lt"/>
              <a:buAutoNum type="arabicPeriod"/>
            </a:pPr>
            <a:r>
              <a:rPr lang="en-GB" dirty="0"/>
              <a:t>General Purpose Computer </a:t>
            </a:r>
          </a:p>
          <a:p>
            <a:pPr marL="514350" indent="-514350">
              <a:buFont typeface="+mj-lt"/>
              <a:buAutoNum type="arabicPeriod"/>
            </a:pPr>
            <a:r>
              <a:rPr lang="en-GB" dirty="0"/>
              <a:t>Embedded System /</a:t>
            </a:r>
          </a:p>
          <a:p>
            <a:pPr marL="514350" indent="-514350">
              <a:buFont typeface="+mj-lt"/>
              <a:buAutoNum type="arabicPeriod"/>
            </a:pPr>
            <a:endParaRPr lang="en-GB" dirty="0"/>
          </a:p>
          <a:p>
            <a:pPr marL="0" indent="0"/>
            <a:r>
              <a:rPr lang="en-GB" dirty="0"/>
              <a:t>A General Purpose computer is what we all have. It can do multiple things </a:t>
            </a:r>
          </a:p>
          <a:p>
            <a:pPr marL="0" indent="0"/>
            <a:endParaRPr lang="en-GB" dirty="0"/>
          </a:p>
          <a:p>
            <a:pPr marL="0" indent="0"/>
            <a:r>
              <a:rPr lang="en-GB" dirty="0"/>
              <a:t>An embedded system can only do one thing </a:t>
            </a:r>
          </a:p>
          <a:p>
            <a:pPr marL="0" indent="0"/>
            <a:r>
              <a:rPr lang="en-GB" dirty="0"/>
              <a:t>An example of embedded systems are</a:t>
            </a:r>
          </a:p>
          <a:p>
            <a:pPr marL="457200" indent="-457200">
              <a:buFont typeface="Arial" panose="020B0604020202020204" pitchFamily="34" charset="0"/>
              <a:buChar char="•"/>
            </a:pPr>
            <a:r>
              <a:rPr lang="en-US" dirty="0"/>
              <a:t>Domestic appliances (washing machine, fridge, microwave)</a:t>
            </a:r>
          </a:p>
          <a:p>
            <a:pPr marL="457200" indent="-457200">
              <a:buFont typeface="Arial" panose="020B0604020202020204" pitchFamily="34" charset="0"/>
              <a:buChar char="•"/>
            </a:pPr>
            <a:r>
              <a:rPr lang="en-US" dirty="0"/>
              <a:t>Cars</a:t>
            </a:r>
          </a:p>
          <a:p>
            <a:pPr marL="457200" indent="-457200">
              <a:buFont typeface="Arial" panose="020B0604020202020204" pitchFamily="34" charset="0"/>
              <a:buChar char="•"/>
            </a:pPr>
            <a:r>
              <a:rPr lang="en-US" dirty="0"/>
              <a:t>Security systems</a:t>
            </a:r>
          </a:p>
          <a:p>
            <a:pPr marL="457200" indent="-457200">
              <a:buFont typeface="Arial" panose="020B0604020202020204" pitchFamily="34" charset="0"/>
              <a:buChar char="•"/>
            </a:pPr>
            <a:r>
              <a:rPr lang="en-US" dirty="0"/>
              <a:t>Lighting systems </a:t>
            </a:r>
          </a:p>
          <a:p>
            <a:pPr marL="457200" indent="-457200">
              <a:buFont typeface="Arial" panose="020B0604020202020204" pitchFamily="34" charset="0"/>
              <a:buChar char="•"/>
            </a:pPr>
            <a:r>
              <a:rPr lang="en-US" dirty="0"/>
              <a:t>Vending machines</a:t>
            </a:r>
            <a:endParaRPr lang="en-GB" dirty="0"/>
          </a:p>
        </p:txBody>
      </p:sp>
    </p:spTree>
    <p:extLst>
      <p:ext uri="{BB962C8B-B14F-4D97-AF65-F5344CB8AC3E}">
        <p14:creationId xmlns:p14="http://schemas.microsoft.com/office/powerpoint/2010/main" val="1991005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4D45-59CD-8640-A069-E98BFDCB0258}"/>
              </a:ext>
            </a:extLst>
          </p:cNvPr>
          <p:cNvSpPr>
            <a:spLocks noGrp="1"/>
          </p:cNvSpPr>
          <p:nvPr>
            <p:ph type="title"/>
          </p:nvPr>
        </p:nvSpPr>
        <p:spPr/>
        <p:txBody>
          <a:bodyPr>
            <a:normAutofit fontScale="90000"/>
          </a:bodyPr>
          <a:lstStyle/>
          <a:p>
            <a:r>
              <a:rPr lang="en-US" dirty="0"/>
              <a:t>Computer Speed</a:t>
            </a:r>
          </a:p>
        </p:txBody>
      </p:sp>
      <p:sp>
        <p:nvSpPr>
          <p:cNvPr id="3" name="Content Placeholder 2">
            <a:extLst>
              <a:ext uri="{FF2B5EF4-FFF2-40B4-BE49-F238E27FC236}">
                <a16:creationId xmlns:a16="http://schemas.microsoft.com/office/drawing/2014/main" id="{B87C4BAD-DA55-8744-99C6-777DA8C45186}"/>
              </a:ext>
            </a:extLst>
          </p:cNvPr>
          <p:cNvSpPr>
            <a:spLocks noGrp="1"/>
          </p:cNvSpPr>
          <p:nvPr>
            <p:ph idx="1"/>
          </p:nvPr>
        </p:nvSpPr>
        <p:spPr/>
        <p:txBody>
          <a:bodyPr/>
          <a:lstStyle/>
          <a:p>
            <a:r>
              <a:rPr lang="en-US" dirty="0"/>
              <a:t>We know what parts are inside a CPU</a:t>
            </a:r>
          </a:p>
          <a:p>
            <a:endParaRPr lang="en-US" dirty="0"/>
          </a:p>
          <a:p>
            <a:r>
              <a:rPr lang="en-US" dirty="0"/>
              <a:t>But how fast is it? </a:t>
            </a:r>
          </a:p>
          <a:p>
            <a:endParaRPr lang="en-US" dirty="0"/>
          </a:p>
          <a:p>
            <a:r>
              <a:rPr lang="en-US" dirty="0"/>
              <a:t>There are a few things that impact a computer’s speed</a:t>
            </a:r>
          </a:p>
          <a:p>
            <a:endParaRPr lang="en-US" dirty="0"/>
          </a:p>
          <a:p>
            <a:pPr marL="514350" indent="-514350">
              <a:buAutoNum type="arabicPeriod"/>
            </a:pPr>
            <a:r>
              <a:rPr lang="en-US" dirty="0"/>
              <a:t>Clock Speed</a:t>
            </a:r>
          </a:p>
          <a:p>
            <a:pPr marL="514350" indent="-514350">
              <a:buAutoNum type="arabicPeriod"/>
            </a:pPr>
            <a:r>
              <a:rPr lang="en-US" dirty="0"/>
              <a:t>Bus Width </a:t>
            </a:r>
          </a:p>
          <a:p>
            <a:pPr marL="514350" indent="-514350">
              <a:buAutoNum type="arabicPeriod"/>
            </a:pPr>
            <a:r>
              <a:rPr lang="en-US" dirty="0"/>
              <a:t>Cache Memory</a:t>
            </a:r>
          </a:p>
          <a:p>
            <a:pPr marL="514350" indent="-514350">
              <a:buAutoNum type="arabicPeriod"/>
            </a:pPr>
            <a:r>
              <a:rPr lang="en-US" dirty="0"/>
              <a:t>Processor type and cores</a:t>
            </a:r>
          </a:p>
        </p:txBody>
      </p:sp>
    </p:spTree>
    <p:extLst>
      <p:ext uri="{BB962C8B-B14F-4D97-AF65-F5344CB8AC3E}">
        <p14:creationId xmlns:p14="http://schemas.microsoft.com/office/powerpoint/2010/main" val="3707788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8610-07F0-F842-9D6A-DE4567401E7C}"/>
              </a:ext>
            </a:extLst>
          </p:cNvPr>
          <p:cNvSpPr>
            <a:spLocks noGrp="1"/>
          </p:cNvSpPr>
          <p:nvPr>
            <p:ph type="title"/>
          </p:nvPr>
        </p:nvSpPr>
        <p:spPr/>
        <p:txBody>
          <a:bodyPr>
            <a:normAutofit fontScale="90000"/>
          </a:bodyPr>
          <a:lstStyle/>
          <a:p>
            <a:r>
              <a:rPr lang="en-US" dirty="0"/>
              <a:t>System Clock / Clock Speed / CPU Clock</a:t>
            </a:r>
          </a:p>
        </p:txBody>
      </p:sp>
      <p:sp>
        <p:nvSpPr>
          <p:cNvPr id="3" name="Content Placeholder 2">
            <a:extLst>
              <a:ext uri="{FF2B5EF4-FFF2-40B4-BE49-F238E27FC236}">
                <a16:creationId xmlns:a16="http://schemas.microsoft.com/office/drawing/2014/main" id="{7B7486E7-6EF3-4441-AABF-D0D90602FA22}"/>
              </a:ext>
            </a:extLst>
          </p:cNvPr>
          <p:cNvSpPr>
            <a:spLocks noGrp="1"/>
          </p:cNvSpPr>
          <p:nvPr>
            <p:ph idx="1"/>
          </p:nvPr>
        </p:nvSpPr>
        <p:spPr/>
        <p:txBody>
          <a:bodyPr>
            <a:normAutofit fontScale="92500" lnSpcReduction="10000"/>
          </a:bodyPr>
          <a:lstStyle/>
          <a:p>
            <a:r>
              <a:rPr lang="en-US" dirty="0"/>
              <a:t>Okay we know what all of the parts in a CPU does. </a:t>
            </a:r>
          </a:p>
          <a:p>
            <a:r>
              <a:rPr lang="en-US" dirty="0"/>
              <a:t>How quickly do they do it?</a:t>
            </a:r>
          </a:p>
          <a:p>
            <a:endParaRPr lang="en-US" dirty="0"/>
          </a:p>
          <a:p>
            <a:r>
              <a:rPr lang="en-US" dirty="0"/>
              <a:t>Well this is timed by the System Clock. </a:t>
            </a:r>
          </a:p>
          <a:p>
            <a:r>
              <a:rPr lang="en-US" dirty="0"/>
              <a:t>The system clock is also called the CPU clock</a:t>
            </a:r>
          </a:p>
          <a:p>
            <a:endParaRPr lang="en-US" dirty="0"/>
          </a:p>
          <a:p>
            <a:r>
              <a:rPr lang="en-US" dirty="0"/>
              <a:t>It’s a tiny quartz crystal on your motherboard that sends out a pulse. </a:t>
            </a:r>
          </a:p>
          <a:p>
            <a:r>
              <a:rPr lang="en-US" dirty="0"/>
              <a:t>Each pulse is counted. </a:t>
            </a:r>
          </a:p>
          <a:p>
            <a:r>
              <a:rPr lang="en-US" dirty="0"/>
              <a:t>The number of pulses you have is equal to your system clock</a:t>
            </a:r>
          </a:p>
          <a:p>
            <a:r>
              <a:rPr lang="en-US" dirty="0"/>
              <a:t>Its measured in Hertz (Hz) per second</a:t>
            </a:r>
          </a:p>
          <a:p>
            <a:endParaRPr lang="en-US" dirty="0"/>
          </a:p>
          <a:p>
            <a:r>
              <a:rPr lang="en-US" dirty="0"/>
              <a:t>So if your clock is 1Hz, 1 Hertz,  it means it does 1 pulse per second </a:t>
            </a:r>
          </a:p>
          <a:p>
            <a:r>
              <a:rPr lang="en-US" dirty="0"/>
              <a:t>1MHz, 1 Megahertz means 1 million things per second </a:t>
            </a:r>
          </a:p>
          <a:p>
            <a:r>
              <a:rPr lang="en-US" dirty="0"/>
              <a:t>1GHz, 1 Gigahertz means 1 billion things per second. </a:t>
            </a:r>
          </a:p>
          <a:p>
            <a:endParaRPr lang="en-US" dirty="0"/>
          </a:p>
        </p:txBody>
      </p:sp>
    </p:spTree>
    <p:extLst>
      <p:ext uri="{BB962C8B-B14F-4D97-AF65-F5344CB8AC3E}">
        <p14:creationId xmlns:p14="http://schemas.microsoft.com/office/powerpoint/2010/main" val="1763927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97BB-8547-BB43-8991-6B89400CAFF4}"/>
              </a:ext>
            </a:extLst>
          </p:cNvPr>
          <p:cNvSpPr>
            <a:spLocks noGrp="1"/>
          </p:cNvSpPr>
          <p:nvPr>
            <p:ph type="title"/>
          </p:nvPr>
        </p:nvSpPr>
        <p:spPr/>
        <p:txBody>
          <a:bodyPr>
            <a:normAutofit fontScale="90000"/>
          </a:bodyPr>
          <a:lstStyle/>
          <a:p>
            <a:r>
              <a:rPr lang="en-US" dirty="0"/>
              <a:t>So that’s it right….</a:t>
            </a:r>
          </a:p>
        </p:txBody>
      </p:sp>
      <p:sp>
        <p:nvSpPr>
          <p:cNvPr id="3" name="Content Placeholder 2">
            <a:extLst>
              <a:ext uri="{FF2B5EF4-FFF2-40B4-BE49-F238E27FC236}">
                <a16:creationId xmlns:a16="http://schemas.microsoft.com/office/drawing/2014/main" id="{7D8EAAB9-2A43-974C-8AC3-AF9E48CB2889}"/>
              </a:ext>
            </a:extLst>
          </p:cNvPr>
          <p:cNvSpPr>
            <a:spLocks noGrp="1"/>
          </p:cNvSpPr>
          <p:nvPr>
            <p:ph idx="1"/>
          </p:nvPr>
        </p:nvSpPr>
        <p:spPr/>
        <p:txBody>
          <a:bodyPr/>
          <a:lstStyle/>
          <a:p>
            <a:r>
              <a:rPr lang="en-US" dirty="0"/>
              <a:t>So that’s it right…. If my Clock Speed is 3 GHz, it means my processor can do 3 billions things per second, it means that’s how fast my computer is…right???</a:t>
            </a:r>
          </a:p>
          <a:p>
            <a:endParaRPr lang="en-US" dirty="0"/>
          </a:p>
          <a:p>
            <a:r>
              <a:rPr lang="en-US" dirty="0"/>
              <a:t>Nope. </a:t>
            </a:r>
          </a:p>
          <a:p>
            <a:endParaRPr lang="en-US" dirty="0"/>
          </a:p>
          <a:p>
            <a:r>
              <a:rPr lang="en-US" dirty="0"/>
              <a:t>Remember how the MAR uses the address bus, the MDR uses Data bus and Control Unit uses the control bus.</a:t>
            </a:r>
          </a:p>
          <a:p>
            <a:endParaRPr lang="en-US" dirty="0"/>
          </a:p>
          <a:p>
            <a:r>
              <a:rPr lang="en-US" dirty="0"/>
              <a:t>Well what if my CPU is super super fast, but my bus is slow?</a:t>
            </a:r>
          </a:p>
          <a:p>
            <a:endParaRPr lang="en-US" dirty="0"/>
          </a:p>
          <a:p>
            <a:endParaRPr lang="en-US" dirty="0"/>
          </a:p>
        </p:txBody>
      </p:sp>
    </p:spTree>
    <p:extLst>
      <p:ext uri="{BB962C8B-B14F-4D97-AF65-F5344CB8AC3E}">
        <p14:creationId xmlns:p14="http://schemas.microsoft.com/office/powerpoint/2010/main" val="46422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C420-C81C-F141-B529-9A74FA2598ED}"/>
              </a:ext>
            </a:extLst>
          </p:cNvPr>
          <p:cNvSpPr>
            <a:spLocks noGrp="1"/>
          </p:cNvSpPr>
          <p:nvPr>
            <p:ph type="title"/>
          </p:nvPr>
        </p:nvSpPr>
        <p:spPr/>
        <p:txBody>
          <a:bodyPr>
            <a:normAutofit fontScale="90000"/>
          </a:bodyPr>
          <a:lstStyle/>
          <a:p>
            <a:r>
              <a:rPr lang="en-US" dirty="0"/>
              <a:t>Bus Speed and Width</a:t>
            </a:r>
          </a:p>
        </p:txBody>
      </p:sp>
      <p:sp>
        <p:nvSpPr>
          <p:cNvPr id="3" name="Content Placeholder 2">
            <a:extLst>
              <a:ext uri="{FF2B5EF4-FFF2-40B4-BE49-F238E27FC236}">
                <a16:creationId xmlns:a16="http://schemas.microsoft.com/office/drawing/2014/main" id="{7F74FFFF-8BAA-0648-BE91-59B2C069917D}"/>
              </a:ext>
            </a:extLst>
          </p:cNvPr>
          <p:cNvSpPr>
            <a:spLocks noGrp="1"/>
          </p:cNvSpPr>
          <p:nvPr>
            <p:ph idx="1"/>
          </p:nvPr>
        </p:nvSpPr>
        <p:spPr/>
        <p:txBody>
          <a:bodyPr>
            <a:normAutofit fontScale="85000" lnSpcReduction="10000"/>
          </a:bodyPr>
          <a:lstStyle/>
          <a:p>
            <a:r>
              <a:rPr lang="en-US" dirty="0"/>
              <a:t>Your bus has two measurements:</a:t>
            </a:r>
          </a:p>
          <a:p>
            <a:endParaRPr lang="en-US" dirty="0"/>
          </a:p>
          <a:p>
            <a:pPr marL="514350" indent="-514350">
              <a:buAutoNum type="arabicPeriod"/>
            </a:pPr>
            <a:r>
              <a:rPr lang="en-US" dirty="0"/>
              <a:t>Bus Speed </a:t>
            </a:r>
          </a:p>
          <a:p>
            <a:pPr marL="514350" indent="-514350">
              <a:buAutoNum type="arabicPeriod"/>
            </a:pPr>
            <a:r>
              <a:rPr lang="en-US" dirty="0"/>
              <a:t>Bus Width </a:t>
            </a:r>
          </a:p>
          <a:p>
            <a:pPr marL="514350" indent="-514350">
              <a:buAutoNum type="arabicPeriod"/>
            </a:pPr>
            <a:endParaRPr lang="en-US" dirty="0"/>
          </a:p>
          <a:p>
            <a:r>
              <a:rPr lang="en-US" dirty="0"/>
              <a:t>Bus Speed is measured in Hertz. </a:t>
            </a:r>
          </a:p>
          <a:p>
            <a:r>
              <a:rPr lang="en-US" dirty="0"/>
              <a:t>Its how fast the bus can do something per second. </a:t>
            </a:r>
          </a:p>
          <a:p>
            <a:r>
              <a:rPr lang="en-US" dirty="0"/>
              <a:t>Modern computers have bus speeds measured in at least 1 MHz – 1 million things per second. </a:t>
            </a:r>
          </a:p>
          <a:p>
            <a:endParaRPr lang="en-US" dirty="0"/>
          </a:p>
          <a:p>
            <a:r>
              <a:rPr lang="en-US" dirty="0"/>
              <a:t>Bus width</a:t>
            </a:r>
          </a:p>
          <a:p>
            <a:r>
              <a:rPr lang="en-US" dirty="0"/>
              <a:t>The bus is just a wire (or usually printed on a motherboard) </a:t>
            </a:r>
          </a:p>
          <a:p>
            <a:r>
              <a:rPr lang="en-US" dirty="0"/>
              <a:t>Bus width is how many physical wires are connected. </a:t>
            </a:r>
          </a:p>
          <a:p>
            <a:r>
              <a:rPr lang="en-US" dirty="0"/>
              <a:t>If there are 16 wires connected then your bus width is 16. If 32 wires then your bus width is 32.</a:t>
            </a:r>
          </a:p>
          <a:p>
            <a:r>
              <a:rPr lang="en-US" dirty="0"/>
              <a:t>If your bus width is 32, it means that you can send 32 bits of data at the same time (parallel)</a:t>
            </a:r>
          </a:p>
        </p:txBody>
      </p:sp>
    </p:spTree>
    <p:extLst>
      <p:ext uri="{BB962C8B-B14F-4D97-AF65-F5344CB8AC3E}">
        <p14:creationId xmlns:p14="http://schemas.microsoft.com/office/powerpoint/2010/main" val="210673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8EA9-84C2-B840-B1DE-E6C212593BA6}"/>
              </a:ext>
            </a:extLst>
          </p:cNvPr>
          <p:cNvSpPr>
            <a:spLocks noGrp="1"/>
          </p:cNvSpPr>
          <p:nvPr>
            <p:ph type="title"/>
          </p:nvPr>
        </p:nvSpPr>
        <p:spPr/>
        <p:txBody>
          <a:bodyPr>
            <a:normAutofit fontScale="90000"/>
          </a:bodyPr>
          <a:lstStyle/>
          <a:p>
            <a:r>
              <a:rPr lang="en-US" dirty="0"/>
              <a:t>Cache Memory</a:t>
            </a:r>
          </a:p>
        </p:txBody>
      </p:sp>
      <p:sp>
        <p:nvSpPr>
          <p:cNvPr id="3" name="Content Placeholder 2">
            <a:extLst>
              <a:ext uri="{FF2B5EF4-FFF2-40B4-BE49-F238E27FC236}">
                <a16:creationId xmlns:a16="http://schemas.microsoft.com/office/drawing/2014/main" id="{26000A43-C9E6-1142-A2C0-F2182B2D825B}"/>
              </a:ext>
            </a:extLst>
          </p:cNvPr>
          <p:cNvSpPr>
            <a:spLocks noGrp="1"/>
          </p:cNvSpPr>
          <p:nvPr>
            <p:ph idx="1"/>
          </p:nvPr>
        </p:nvSpPr>
        <p:spPr/>
        <p:txBody>
          <a:bodyPr>
            <a:normAutofit fontScale="77500" lnSpcReduction="20000"/>
          </a:bodyPr>
          <a:lstStyle/>
          <a:p>
            <a:r>
              <a:rPr lang="en-US" dirty="0"/>
              <a:t>This is a form of DRAM – Dynamic RAM</a:t>
            </a:r>
          </a:p>
          <a:p>
            <a:r>
              <a:rPr lang="en-US" dirty="0"/>
              <a:t>But its much smaller and much faster. </a:t>
            </a:r>
          </a:p>
          <a:p>
            <a:r>
              <a:rPr lang="en-US" dirty="0"/>
              <a:t>Q. Why is it faster? </a:t>
            </a:r>
            <a:br>
              <a:rPr lang="en-US" dirty="0"/>
            </a:br>
            <a:r>
              <a:rPr lang="en-US" dirty="0"/>
              <a:t>A. Its closer to the CPU, sometimes built inside the CPU. It also uses its own dedicated bus. </a:t>
            </a:r>
          </a:p>
          <a:p>
            <a:endParaRPr lang="en-US" dirty="0"/>
          </a:p>
          <a:p>
            <a:r>
              <a:rPr lang="en-US" dirty="0"/>
              <a:t>Cache memory has 3 levels. </a:t>
            </a:r>
            <a:br>
              <a:rPr lang="en-US" dirty="0"/>
            </a:br>
            <a:r>
              <a:rPr lang="en-US" dirty="0"/>
              <a:t>Each level describes how physically close the cache memory is to the CPU</a:t>
            </a:r>
          </a:p>
          <a:p>
            <a:endParaRPr lang="en-US" dirty="0"/>
          </a:p>
          <a:p>
            <a:r>
              <a:rPr lang="en-US" dirty="0"/>
              <a:t>Level 1 (L1 Cache) - Fastest. Built inside the CPU. Small capacity. Sometimes called Primary cache </a:t>
            </a:r>
          </a:p>
          <a:p>
            <a:endParaRPr lang="en-US" dirty="0"/>
          </a:p>
          <a:p>
            <a:r>
              <a:rPr lang="en-US" dirty="0"/>
              <a:t>Level 2 (L2 Cache) – Fast. Can be built in CPU or sometimes built on a separate chip. Has its own bus so it doesn’t slow down even if the system bus is slow. Has more capacity then L1 cache. Sometimes called secondary cache </a:t>
            </a:r>
          </a:p>
          <a:p>
            <a:endParaRPr lang="en-US" dirty="0"/>
          </a:p>
          <a:p>
            <a:r>
              <a:rPr lang="en-US" dirty="0"/>
              <a:t>Level 3 (L3 cache) – This type of cache is faster than standard RAM but it used to help L1 and L2 cache to hold data. It can pass data to L1 and L2 quicker than RAM. </a:t>
            </a:r>
          </a:p>
          <a:p>
            <a:endParaRPr lang="en-US" dirty="0"/>
          </a:p>
          <a:p>
            <a:r>
              <a:rPr lang="en-US" dirty="0"/>
              <a:t>So the more L1, L2 and L3 cache you have the more you can store in this faster type of memory and the fact it uses its own bus also means it won’t slow down even if everything else does.</a:t>
            </a:r>
          </a:p>
        </p:txBody>
      </p:sp>
    </p:spTree>
    <p:extLst>
      <p:ext uri="{BB962C8B-B14F-4D97-AF65-F5344CB8AC3E}">
        <p14:creationId xmlns:p14="http://schemas.microsoft.com/office/powerpoint/2010/main" val="8580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BC1A-DD41-1344-B0B4-0806BC742D44}"/>
              </a:ext>
            </a:extLst>
          </p:cNvPr>
          <p:cNvSpPr>
            <a:spLocks noGrp="1"/>
          </p:cNvSpPr>
          <p:nvPr>
            <p:ph type="title"/>
          </p:nvPr>
        </p:nvSpPr>
        <p:spPr/>
        <p:txBody>
          <a:bodyPr>
            <a:normAutofit fontScale="90000"/>
          </a:bodyPr>
          <a:lstStyle/>
          <a:p>
            <a:r>
              <a:rPr lang="en-US" dirty="0"/>
              <a:t>Processor Type and Cores (and threads)</a:t>
            </a:r>
          </a:p>
        </p:txBody>
      </p:sp>
      <p:sp>
        <p:nvSpPr>
          <p:cNvPr id="3" name="Content Placeholder 2">
            <a:extLst>
              <a:ext uri="{FF2B5EF4-FFF2-40B4-BE49-F238E27FC236}">
                <a16:creationId xmlns:a16="http://schemas.microsoft.com/office/drawing/2014/main" id="{0A88AEAC-EC05-124C-A35D-84CB6D00BAD0}"/>
              </a:ext>
            </a:extLst>
          </p:cNvPr>
          <p:cNvSpPr>
            <a:spLocks noGrp="1"/>
          </p:cNvSpPr>
          <p:nvPr>
            <p:ph idx="1"/>
          </p:nvPr>
        </p:nvSpPr>
        <p:spPr/>
        <p:txBody>
          <a:bodyPr>
            <a:normAutofit fontScale="92500" lnSpcReduction="10000"/>
          </a:bodyPr>
          <a:lstStyle/>
          <a:p>
            <a:r>
              <a:rPr lang="en-US" dirty="0"/>
              <a:t>In the past, the speed of your CPU was just measured by the system clock. </a:t>
            </a:r>
          </a:p>
          <a:p>
            <a:r>
              <a:rPr lang="en-US" dirty="0"/>
              <a:t>So 3GHz meant that your processor can do 3 billions things per second. </a:t>
            </a:r>
          </a:p>
          <a:p>
            <a:r>
              <a:rPr lang="en-US" dirty="0"/>
              <a:t>But, its still only one thing a time, it just does those things so fast that it can do 3 billion of them in a second. </a:t>
            </a:r>
          </a:p>
          <a:p>
            <a:endParaRPr lang="en-US" dirty="0"/>
          </a:p>
          <a:p>
            <a:r>
              <a:rPr lang="en-US" dirty="0"/>
              <a:t>But still only one at a time. </a:t>
            </a:r>
          </a:p>
          <a:p>
            <a:endParaRPr lang="en-US" dirty="0"/>
          </a:p>
          <a:p>
            <a:r>
              <a:rPr lang="en-US" dirty="0"/>
              <a:t>So then, CPU manufactures found a better way. </a:t>
            </a:r>
          </a:p>
          <a:p>
            <a:r>
              <a:rPr lang="en-US" dirty="0"/>
              <a:t>Have one physical CPU chip, but split it so it behaves like two. This is dual core. </a:t>
            </a:r>
          </a:p>
          <a:p>
            <a:endParaRPr lang="en-US" dirty="0"/>
          </a:p>
          <a:p>
            <a:r>
              <a:rPr lang="en-US" dirty="0"/>
              <a:t>If you have quad core, then its one CPU chip but behaves like 4 (quad) CPU’s because it has 4 physical parts to it, its just 4 parts on one chip.</a:t>
            </a:r>
            <a:br>
              <a:rPr lang="en-US" dirty="0"/>
            </a:br>
            <a:br>
              <a:rPr lang="en-US" dirty="0"/>
            </a:br>
            <a:r>
              <a:rPr lang="en-US" dirty="0"/>
              <a:t>It means it can do 4 things at the same time. </a:t>
            </a:r>
          </a:p>
          <a:p>
            <a:r>
              <a:rPr lang="en-US" dirty="0"/>
              <a:t>So you can decide, is it better to have single core at 3GHz or quad core at 2GHz?</a:t>
            </a:r>
          </a:p>
        </p:txBody>
      </p:sp>
    </p:spTree>
    <p:extLst>
      <p:ext uri="{BB962C8B-B14F-4D97-AF65-F5344CB8AC3E}">
        <p14:creationId xmlns:p14="http://schemas.microsoft.com/office/powerpoint/2010/main" val="757895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BC7E-4A94-5547-BA78-84B2295A547D}"/>
              </a:ext>
            </a:extLst>
          </p:cNvPr>
          <p:cNvSpPr>
            <a:spLocks noGrp="1"/>
          </p:cNvSpPr>
          <p:nvPr>
            <p:ph type="title"/>
          </p:nvPr>
        </p:nvSpPr>
        <p:spPr/>
        <p:txBody>
          <a:bodyPr>
            <a:normAutofit fontScale="90000"/>
          </a:bodyPr>
          <a:lstStyle/>
          <a:p>
            <a:r>
              <a:rPr lang="en-US" dirty="0"/>
              <a:t>Processor Cores</a:t>
            </a:r>
          </a:p>
        </p:txBody>
      </p:sp>
      <p:sp>
        <p:nvSpPr>
          <p:cNvPr id="3" name="Content Placeholder 2">
            <a:extLst>
              <a:ext uri="{FF2B5EF4-FFF2-40B4-BE49-F238E27FC236}">
                <a16:creationId xmlns:a16="http://schemas.microsoft.com/office/drawing/2014/main" id="{BB8477DA-8006-874D-81BE-6BE2CEF08E13}"/>
              </a:ext>
            </a:extLst>
          </p:cNvPr>
          <p:cNvSpPr>
            <a:spLocks noGrp="1"/>
          </p:cNvSpPr>
          <p:nvPr>
            <p:ph idx="1"/>
          </p:nvPr>
        </p:nvSpPr>
        <p:spPr/>
        <p:txBody>
          <a:bodyPr/>
          <a:lstStyle/>
          <a:p>
            <a:r>
              <a:rPr lang="en-US" dirty="0"/>
              <a:t>Okay, so if quad core is like having 4 CPU’s because you can do 4 things at once…. Why not just actually have 4 physical CPU’s?</a:t>
            </a:r>
          </a:p>
          <a:p>
            <a:endParaRPr lang="en-US" dirty="0"/>
          </a:p>
          <a:p>
            <a:pPr marL="514350" indent="-514350">
              <a:buAutoNum type="arabicPeriod"/>
            </a:pPr>
            <a:r>
              <a:rPr lang="en-US" dirty="0"/>
              <a:t>Requires more cooling </a:t>
            </a:r>
          </a:p>
          <a:p>
            <a:pPr marL="514350" indent="-514350">
              <a:buAutoNum type="arabicPeriod"/>
            </a:pPr>
            <a:r>
              <a:rPr lang="en-US" dirty="0"/>
              <a:t>Requires more power</a:t>
            </a:r>
          </a:p>
          <a:p>
            <a:pPr marL="514350" indent="-514350">
              <a:buAutoNum type="arabicPeriod"/>
            </a:pPr>
            <a:r>
              <a:rPr lang="en-US" dirty="0"/>
              <a:t>Requires a bigger socket / more sockets on the motherboard</a:t>
            </a:r>
          </a:p>
          <a:p>
            <a:pPr marL="514350" indent="-514350">
              <a:buAutoNum type="arabicPeriod"/>
            </a:pPr>
            <a:r>
              <a:rPr lang="en-US" dirty="0"/>
              <a:t>One CPU split into 4 can communicate quicker then 4 individual CPU’s</a:t>
            </a:r>
          </a:p>
          <a:p>
            <a:pPr marL="514350" indent="-514350">
              <a:buAutoNum type="arabicPeriod"/>
            </a:pPr>
            <a:r>
              <a:rPr lang="en-US" dirty="0"/>
              <a:t>Having more cores is cheaper then having more CPU’s</a:t>
            </a:r>
          </a:p>
        </p:txBody>
      </p:sp>
    </p:spTree>
    <p:extLst>
      <p:ext uri="{BB962C8B-B14F-4D97-AF65-F5344CB8AC3E}">
        <p14:creationId xmlns:p14="http://schemas.microsoft.com/office/powerpoint/2010/main" val="1299152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9A4E-E4D4-6041-B7F7-803E7D369908}"/>
              </a:ext>
            </a:extLst>
          </p:cNvPr>
          <p:cNvSpPr>
            <a:spLocks noGrp="1"/>
          </p:cNvSpPr>
          <p:nvPr>
            <p:ph type="title"/>
          </p:nvPr>
        </p:nvSpPr>
        <p:spPr/>
        <p:txBody>
          <a:bodyPr>
            <a:normAutofit fontScale="90000"/>
          </a:bodyPr>
          <a:lstStyle/>
          <a:p>
            <a:r>
              <a:rPr lang="en-US" dirty="0"/>
              <a:t>Processor Threads </a:t>
            </a:r>
          </a:p>
        </p:txBody>
      </p:sp>
      <p:sp>
        <p:nvSpPr>
          <p:cNvPr id="3" name="Content Placeholder 2">
            <a:extLst>
              <a:ext uri="{FF2B5EF4-FFF2-40B4-BE49-F238E27FC236}">
                <a16:creationId xmlns:a16="http://schemas.microsoft.com/office/drawing/2014/main" id="{595E5677-ADAD-DF4C-B3E8-0C5F084578D8}"/>
              </a:ext>
            </a:extLst>
          </p:cNvPr>
          <p:cNvSpPr>
            <a:spLocks noGrp="1"/>
          </p:cNvSpPr>
          <p:nvPr>
            <p:ph idx="1"/>
          </p:nvPr>
        </p:nvSpPr>
        <p:spPr/>
        <p:txBody>
          <a:bodyPr>
            <a:normAutofit fontScale="92500" lnSpcReduction="20000"/>
          </a:bodyPr>
          <a:lstStyle/>
          <a:p>
            <a:r>
              <a:rPr lang="en-US" dirty="0"/>
              <a:t>This bit is not in your syllabus but useful. </a:t>
            </a:r>
          </a:p>
          <a:p>
            <a:endParaRPr lang="en-US" dirty="0"/>
          </a:p>
          <a:p>
            <a:r>
              <a:rPr lang="en-US" dirty="0"/>
              <a:t>Intel did something before making multi-core processors. They created something called “Hyperthreading” </a:t>
            </a:r>
          </a:p>
          <a:p>
            <a:endParaRPr lang="en-US" dirty="0"/>
          </a:p>
          <a:p>
            <a:r>
              <a:rPr lang="en-US" dirty="0"/>
              <a:t>It sounds the same as multicore. </a:t>
            </a:r>
          </a:p>
          <a:p>
            <a:r>
              <a:rPr lang="en-US" dirty="0"/>
              <a:t>You have one physical CPU chip but this CPU is hyperthreaded into two threads. So your Operating system will think its two CPU’s.</a:t>
            </a:r>
            <a:br>
              <a:rPr lang="en-US" dirty="0"/>
            </a:br>
            <a:br>
              <a:rPr lang="en-US" dirty="0"/>
            </a:br>
            <a:r>
              <a:rPr lang="en-US" dirty="0"/>
              <a:t>But its not real, you don’t have two cores, you have single core, but it just lies to your OS and says “hey, I’m multicore”</a:t>
            </a:r>
            <a:br>
              <a:rPr lang="en-US" dirty="0"/>
            </a:br>
            <a:br>
              <a:rPr lang="en-US" dirty="0"/>
            </a:br>
            <a:r>
              <a:rPr lang="en-US" dirty="0"/>
              <a:t>But Intel was not allowed to say multicore, because it wasn’t, so they used the term hyperthreading.</a:t>
            </a:r>
          </a:p>
          <a:p>
            <a:endParaRPr lang="en-US" dirty="0"/>
          </a:p>
          <a:p>
            <a:r>
              <a:rPr lang="en-US" dirty="0"/>
              <a:t>Now you get multicore and hyperthreading on the same chip. </a:t>
            </a:r>
          </a:p>
          <a:p>
            <a:r>
              <a:rPr lang="en-US" dirty="0"/>
              <a:t>So a quad core 16 thread CPU has one chip, with 4 cores and 16 virtual threads</a:t>
            </a:r>
          </a:p>
        </p:txBody>
      </p:sp>
    </p:spTree>
    <p:extLst>
      <p:ext uri="{BB962C8B-B14F-4D97-AF65-F5344CB8AC3E}">
        <p14:creationId xmlns:p14="http://schemas.microsoft.com/office/powerpoint/2010/main" val="253253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3 parts</a:t>
            </a:r>
          </a:p>
        </p:txBody>
      </p:sp>
      <p:sp>
        <p:nvSpPr>
          <p:cNvPr id="3" name="Content Placeholder 2"/>
          <p:cNvSpPr>
            <a:spLocks noGrp="1"/>
          </p:cNvSpPr>
          <p:nvPr>
            <p:ph idx="1"/>
          </p:nvPr>
        </p:nvSpPr>
        <p:spPr>
          <a:xfrm>
            <a:off x="0" y="628650"/>
            <a:ext cx="4876800" cy="6229349"/>
          </a:xfrm>
        </p:spPr>
        <p:txBody>
          <a:bodyPr>
            <a:normAutofit fontScale="92500" lnSpcReduction="10000"/>
          </a:bodyPr>
          <a:lstStyle/>
          <a:p>
            <a:r>
              <a:rPr lang="en-GB" dirty="0"/>
              <a:t>Here are the main parts. </a:t>
            </a:r>
          </a:p>
          <a:p>
            <a:endParaRPr lang="en-GB" dirty="0"/>
          </a:p>
          <a:p>
            <a:r>
              <a:rPr lang="en-GB" dirty="0"/>
              <a:t>Even this is a little confusing. It has 3 parts but is input / output 1 part or 2??</a:t>
            </a:r>
          </a:p>
          <a:p>
            <a:endParaRPr lang="en-GB" dirty="0"/>
          </a:p>
          <a:p>
            <a:r>
              <a:rPr lang="en-GB" dirty="0"/>
              <a:t>Its treated as 1 part for now. Later it will become 2. </a:t>
            </a:r>
          </a:p>
          <a:p>
            <a:endParaRPr lang="en-GB" dirty="0"/>
          </a:p>
          <a:p>
            <a:r>
              <a:rPr lang="en-GB" dirty="0"/>
              <a:t>You will notice that the Processor can connect with Memory and Input / Output. </a:t>
            </a:r>
          </a:p>
          <a:p>
            <a:endParaRPr lang="en-GB" dirty="0"/>
          </a:p>
          <a:p>
            <a:r>
              <a:rPr lang="en-GB" dirty="0"/>
              <a:t>The memory does not connect with input / output</a:t>
            </a:r>
          </a:p>
        </p:txBody>
      </p:sp>
      <p:sp>
        <p:nvSpPr>
          <p:cNvPr id="4" name="Rectangle 3"/>
          <p:cNvSpPr/>
          <p:nvPr/>
        </p:nvSpPr>
        <p:spPr>
          <a:xfrm>
            <a:off x="4876800" y="1020537"/>
            <a:ext cx="3048000" cy="1461406"/>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5" name="Rectangle 4"/>
          <p:cNvSpPr/>
          <p:nvPr/>
        </p:nvSpPr>
        <p:spPr>
          <a:xfrm>
            <a:off x="8882744" y="1020535"/>
            <a:ext cx="3048000" cy="146140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6" name="Rectangle 5"/>
          <p:cNvSpPr/>
          <p:nvPr/>
        </p:nvSpPr>
        <p:spPr>
          <a:xfrm>
            <a:off x="8860974" y="3516081"/>
            <a:ext cx="3048000" cy="14614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8" name="Elbow Connector 7"/>
          <p:cNvCxnSpPr>
            <a:stCxn id="4" idx="2"/>
            <a:endCxn id="6" idx="0"/>
          </p:cNvCxnSpPr>
          <p:nvPr/>
        </p:nvCxnSpPr>
        <p:spPr>
          <a:xfrm rot="16200000" flipH="1">
            <a:off x="7875818" y="1006925"/>
            <a:ext cx="1034138" cy="3984174"/>
          </a:xfrm>
          <a:prstGeom prst="bentConnector3">
            <a:avLst>
              <a:gd name="adj1" fmla="val 50000"/>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3"/>
            <a:endCxn id="5" idx="1"/>
          </p:cNvCxnSpPr>
          <p:nvPr/>
        </p:nvCxnSpPr>
        <p:spPr>
          <a:xfrm flipV="1">
            <a:off x="7924800" y="1751238"/>
            <a:ext cx="957944" cy="2"/>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094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0160-FBE5-9244-9831-5A43827E4589}"/>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723ABCC6-660C-5541-894B-2C38D5365E7C}"/>
              </a:ext>
            </a:extLst>
          </p:cNvPr>
          <p:cNvSpPr>
            <a:spLocks noGrp="1"/>
          </p:cNvSpPr>
          <p:nvPr>
            <p:ph idx="1"/>
          </p:nvPr>
        </p:nvSpPr>
        <p:spPr>
          <a:solidFill>
            <a:srgbClr val="7030A0"/>
          </a:solidFill>
        </p:spPr>
        <p:txBody>
          <a:bodyPr numCol="2">
            <a:normAutofit fontScale="62500" lnSpcReduction="20000"/>
          </a:bodyPr>
          <a:lstStyle/>
          <a:p>
            <a:pPr marL="514350" indent="-514350">
              <a:buFont typeface="+mj-lt"/>
              <a:buAutoNum type="arabicPeriod"/>
            </a:pPr>
            <a:r>
              <a:rPr lang="en-US" i="1" strike="sngStrike" dirty="0">
                <a:solidFill>
                  <a:schemeClr val="bg1">
                    <a:lumMod val="50000"/>
                  </a:schemeClr>
                </a:solidFill>
              </a:rPr>
              <a:t>Understand the role of the central processing  unit (CPU) in a computer </a:t>
            </a:r>
          </a:p>
          <a:p>
            <a:pPr marL="514350" indent="-514350">
              <a:buFont typeface="+mj-lt"/>
              <a:buAutoNum type="arabicPeriod"/>
            </a:pPr>
            <a:r>
              <a:rPr lang="en-US" i="1" strike="sngStrike" dirty="0">
                <a:solidFill>
                  <a:schemeClr val="bg1">
                    <a:lumMod val="50000"/>
                  </a:schemeClr>
                </a:solidFill>
              </a:rPr>
              <a:t>The CPU processes instructions and data that are input into the computer so that the result can be output </a:t>
            </a:r>
          </a:p>
          <a:p>
            <a:pPr marL="514350" indent="-514350">
              <a:buFont typeface="+mj-lt"/>
              <a:buAutoNum type="arabicPeriod"/>
            </a:pPr>
            <a:r>
              <a:rPr lang="en-US" i="1" strike="sngStrike" dirty="0">
                <a:solidFill>
                  <a:schemeClr val="bg1">
                    <a:lumMod val="50000"/>
                  </a:schemeClr>
                </a:solidFill>
              </a:rPr>
              <a:t>A microprocessor is a type of integrated circuit on a single chip </a:t>
            </a:r>
          </a:p>
          <a:p>
            <a:pPr marL="514350" indent="-514350">
              <a:buFont typeface="+mj-lt"/>
              <a:buAutoNum type="arabicPeriod"/>
            </a:pPr>
            <a:r>
              <a:rPr lang="en-US" i="1" strike="sngStrike" dirty="0">
                <a:solidFill>
                  <a:schemeClr val="bg1">
                    <a:lumMod val="50000"/>
                  </a:schemeClr>
                </a:solidFill>
              </a:rPr>
              <a:t>Including: </a:t>
            </a:r>
          </a:p>
          <a:p>
            <a:pPr marL="514350" indent="-514350">
              <a:buFont typeface="+mj-lt"/>
              <a:buAutoNum type="arabicPeriod"/>
            </a:pPr>
            <a:r>
              <a:rPr lang="en-US" i="1" strike="sngStrike" dirty="0">
                <a:solidFill>
                  <a:schemeClr val="bg1">
                    <a:lumMod val="50000"/>
                  </a:schemeClr>
                </a:solidFill>
              </a:rPr>
              <a:t>–  units: arithmetic logic unit (ALU) and control unit (CU)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  registers: program counter (PC), memory address register (MAR), memory data register (MDR), current instruction register (CIR) and accumulator (ACC)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  buses: address bus, data bus and control bus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How instructions and data are fetched from random access memory (RAM) into the CPU, how they are processed using each component and how they are then executed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Understand the purpose of the components in a CPU, in a computer that has a Von Neumann architecture </a:t>
            </a:r>
          </a:p>
          <a:p>
            <a:pPr marL="514350" indent="-514350">
              <a:buFont typeface="+mj-lt"/>
              <a:buAutoNum type="arabicPeriod"/>
            </a:pPr>
            <a:r>
              <a:rPr lang="en-US" i="1" strike="sngStrike" dirty="0">
                <a:solidFill>
                  <a:schemeClr val="bg1">
                    <a:lumMod val="50000"/>
                  </a:schemeClr>
                </a:solidFill>
              </a:rPr>
              <a:t>Understand what is meant by a microprocessor </a:t>
            </a:r>
          </a:p>
          <a:p>
            <a:pPr marL="514350" indent="-514350">
              <a:buFont typeface="+mj-lt"/>
              <a:buAutoNum type="arabicPeriod"/>
            </a:pPr>
            <a:r>
              <a:rPr lang="en-US" dirty="0"/>
              <a:t>Describe the process of the  fetch–decode–execute cycle including the</a:t>
            </a:r>
            <a:br>
              <a:rPr lang="en-US" dirty="0"/>
            </a:br>
            <a:r>
              <a:rPr lang="en-US" dirty="0"/>
              <a:t>role of each component in the process </a:t>
            </a:r>
          </a:p>
          <a:p>
            <a:pPr marL="514350" indent="-514350">
              <a:buFont typeface="+mj-lt"/>
              <a:buAutoNum type="arabicPeriod"/>
            </a:pPr>
            <a:r>
              <a:rPr lang="en-US" i="1" strike="sngStrike" dirty="0">
                <a:solidFill>
                  <a:schemeClr val="bg1">
                    <a:lumMod val="50000"/>
                  </a:schemeClr>
                </a:solidFill>
              </a:rPr>
              <a:t>Understand what is meant by a core, cache and clock in a CPU and explain how they can affect</a:t>
            </a:r>
            <a:br>
              <a:rPr lang="en-US" i="1" strike="sngStrike" dirty="0">
                <a:solidFill>
                  <a:schemeClr val="bg1">
                    <a:lumMod val="50000"/>
                  </a:schemeClr>
                </a:solidFill>
              </a:rPr>
            </a:br>
            <a:r>
              <a:rPr lang="en-US" i="1" strike="sngStrike" dirty="0">
                <a:solidFill>
                  <a:schemeClr val="bg1">
                    <a:lumMod val="50000"/>
                  </a:schemeClr>
                </a:solidFill>
              </a:rPr>
              <a:t>the performance of a CPU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Understand the purpose and use of an instruction set for a CPU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Describe the purpose and characteristics of an embedded system and identify devices in which</a:t>
            </a:r>
            <a:br>
              <a:rPr lang="en-US" i="1" strike="sngStrike" dirty="0">
                <a:solidFill>
                  <a:schemeClr val="bg1">
                    <a:lumMod val="50000"/>
                  </a:schemeClr>
                </a:solidFill>
              </a:rPr>
            </a:br>
            <a:r>
              <a:rPr lang="en-US" i="1" strike="sngStrike" dirty="0">
                <a:solidFill>
                  <a:schemeClr val="bg1">
                    <a:lumMod val="50000"/>
                  </a:schemeClr>
                </a:solidFill>
              </a:rPr>
              <a:t>they are commonly used </a:t>
            </a:r>
            <a:endParaRPr lang="en-US" i="1" strike="sngStrike" dirty="0">
              <a:solidFill>
                <a:schemeClr val="bg1">
                  <a:lumMod val="50000"/>
                </a:schemeClr>
              </a:solidFill>
              <a:effectLst/>
            </a:endParaRPr>
          </a:p>
          <a:p>
            <a:pPr marL="514350" indent="-514350">
              <a:buFont typeface="+mj-lt"/>
              <a:buAutoNum type="arabicPeriod"/>
            </a:pPr>
            <a:r>
              <a:rPr lang="en-US" i="1" strike="sngStrike" dirty="0">
                <a:solidFill>
                  <a:schemeClr val="bg1">
                    <a:lumMod val="50000"/>
                  </a:schemeClr>
                </a:solidFill>
              </a:rPr>
              <a:t>The number of cores, size of the cache and speed of the clock can affect the performance of a CPU </a:t>
            </a:r>
          </a:p>
          <a:p>
            <a:pPr marL="514350" indent="-514350">
              <a:buFont typeface="+mj-lt"/>
              <a:buAutoNum type="arabicPeriod"/>
            </a:pPr>
            <a:r>
              <a:rPr lang="en-US" i="1" strike="sngStrike" dirty="0">
                <a:solidFill>
                  <a:schemeClr val="bg1">
                    <a:lumMod val="50000"/>
                  </a:schemeClr>
                </a:solidFill>
              </a:rPr>
              <a:t>An instruction set is a list of all the commands that can be processed by a CPU and the commands are machine code </a:t>
            </a:r>
          </a:p>
          <a:p>
            <a:pPr marL="514350" indent="-514350">
              <a:buFont typeface="+mj-lt"/>
              <a:buAutoNum type="arabicPeriod"/>
            </a:pPr>
            <a:r>
              <a:rPr lang="en-US" i="1" strike="sngStrike" dirty="0">
                <a:solidFill>
                  <a:schemeClr val="bg1">
                    <a:lumMod val="50000"/>
                  </a:schemeClr>
                </a:solidFill>
              </a:rPr>
              <a:t>An embedded system is used to perform a dedicated function, e.g. domestic appliances, cars, security systems, lighting systems or vending machines. This is different to a general purpose computer that is used to perform many different functions, e.g. a personal computer (PC) or a laptop </a:t>
            </a:r>
          </a:p>
          <a:p>
            <a:pPr marL="514350" indent="-514350">
              <a:buFont typeface="+mj-lt"/>
              <a:buAutoNum type="arabicPeriod"/>
            </a:pPr>
            <a:r>
              <a:rPr lang="en-US" i="1" strike="sngStrike" dirty="0">
                <a:solidFill>
                  <a:schemeClr val="bg1">
                    <a:lumMod val="50000"/>
                  </a:schemeClr>
                </a:solidFill>
              </a:rPr>
              <a:t>Storing data and addresses into specific registers </a:t>
            </a:r>
          </a:p>
          <a:p>
            <a:pPr marL="514350" indent="-514350">
              <a:buFont typeface="+mj-lt"/>
              <a:buAutoNum type="arabicPeriod"/>
            </a:pPr>
            <a:r>
              <a:rPr lang="en-US" i="1" strike="sngStrike" dirty="0">
                <a:solidFill>
                  <a:schemeClr val="bg1">
                    <a:lumMod val="50000"/>
                  </a:schemeClr>
                </a:solidFill>
              </a:rPr>
              <a:t>Using buses to transmit data, addresses and signals </a:t>
            </a:r>
          </a:p>
          <a:p>
            <a:pPr marL="514350" indent="-514350">
              <a:buFont typeface="+mj-lt"/>
              <a:buAutoNum type="arabicPeriod"/>
            </a:pPr>
            <a:r>
              <a:rPr lang="en-US" i="1" strike="sngStrike" dirty="0">
                <a:solidFill>
                  <a:schemeClr val="bg1">
                    <a:lumMod val="50000"/>
                  </a:schemeClr>
                </a:solidFill>
              </a:rPr>
              <a:t>Using units to fetch, decode and execute data and instructions </a:t>
            </a:r>
          </a:p>
          <a:p>
            <a:pPr marL="0" indent="0"/>
            <a:r>
              <a:rPr lang="en-GB" dirty="0"/>
              <a:t>Understand: What is the Fetch- Execute Cycle</a:t>
            </a:r>
          </a:p>
          <a:p>
            <a:pPr marL="0" indent="0"/>
            <a:endParaRPr lang="en-GB" dirty="0"/>
          </a:p>
          <a:p>
            <a:pPr marL="0" indent="0"/>
            <a:r>
              <a:rPr lang="en-GB" dirty="0"/>
              <a:t>Able: Order the stages of FEC</a:t>
            </a:r>
          </a:p>
          <a:p>
            <a:pPr marL="0" indent="0"/>
            <a:endParaRPr lang="en-GB" dirty="0"/>
          </a:p>
          <a:p>
            <a:pPr marL="0" indent="0"/>
            <a:r>
              <a:rPr lang="en-GB" dirty="0"/>
              <a:t>Answer: When does the PC increment?</a:t>
            </a:r>
          </a:p>
        </p:txBody>
      </p:sp>
    </p:spTree>
    <p:extLst>
      <p:ext uri="{BB962C8B-B14F-4D97-AF65-F5344CB8AC3E}">
        <p14:creationId xmlns:p14="http://schemas.microsoft.com/office/powerpoint/2010/main" val="1649799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52D9-74D8-0143-9D1C-F8845A800702}"/>
              </a:ext>
            </a:extLst>
          </p:cNvPr>
          <p:cNvSpPr>
            <a:spLocks noGrp="1"/>
          </p:cNvSpPr>
          <p:nvPr>
            <p:ph type="title"/>
          </p:nvPr>
        </p:nvSpPr>
        <p:spPr/>
        <p:txBody>
          <a:bodyPr>
            <a:normAutofit fontScale="90000"/>
          </a:bodyPr>
          <a:lstStyle/>
          <a:p>
            <a:r>
              <a:rPr lang="en-US" dirty="0"/>
              <a:t>Fetch Decode Execute Cycle</a:t>
            </a:r>
          </a:p>
        </p:txBody>
      </p:sp>
      <p:sp>
        <p:nvSpPr>
          <p:cNvPr id="3" name="Content Placeholder 2">
            <a:extLst>
              <a:ext uri="{FF2B5EF4-FFF2-40B4-BE49-F238E27FC236}">
                <a16:creationId xmlns:a16="http://schemas.microsoft.com/office/drawing/2014/main" id="{FFCAB642-A686-784B-8165-246552D8DBA3}"/>
              </a:ext>
            </a:extLst>
          </p:cNvPr>
          <p:cNvSpPr>
            <a:spLocks noGrp="1"/>
          </p:cNvSpPr>
          <p:nvPr>
            <p:ph idx="1"/>
          </p:nvPr>
        </p:nvSpPr>
        <p:spPr/>
        <p:txBody>
          <a:bodyPr/>
          <a:lstStyle/>
          <a:p>
            <a:r>
              <a:rPr lang="en-US" dirty="0"/>
              <a:t>We know the different parts of a computer</a:t>
            </a:r>
          </a:p>
          <a:p>
            <a:endParaRPr lang="en-US" dirty="0"/>
          </a:p>
          <a:p>
            <a:r>
              <a:rPr lang="en-US" dirty="0"/>
              <a:t>We even know what factors affect the computer’s speed</a:t>
            </a:r>
          </a:p>
          <a:p>
            <a:endParaRPr lang="en-US" dirty="0"/>
          </a:p>
          <a:p>
            <a:r>
              <a:rPr lang="en-US" dirty="0"/>
              <a:t>We even know, way too much about the input and outputs.</a:t>
            </a:r>
          </a:p>
          <a:p>
            <a:endParaRPr lang="en-US" dirty="0"/>
          </a:p>
          <a:p>
            <a:r>
              <a:rPr lang="en-US" dirty="0"/>
              <a:t>But how does a processor actually process data. </a:t>
            </a:r>
          </a:p>
          <a:p>
            <a:endParaRPr lang="en-US" dirty="0"/>
          </a:p>
          <a:p>
            <a:r>
              <a:rPr lang="en-US" dirty="0"/>
              <a:t>This is described as the Fetch Decode Execute Cycle. FEDC</a:t>
            </a:r>
          </a:p>
          <a:p>
            <a:r>
              <a:rPr lang="en-US" dirty="0"/>
              <a:t>Sometimes its called the Fetch Execute Cycle.  FEC or FE Cycle</a:t>
            </a:r>
          </a:p>
          <a:p>
            <a:endParaRPr lang="en-US" dirty="0"/>
          </a:p>
        </p:txBody>
      </p:sp>
    </p:spTree>
    <p:extLst>
      <p:ext uri="{BB962C8B-B14F-4D97-AF65-F5344CB8AC3E}">
        <p14:creationId xmlns:p14="http://schemas.microsoft.com/office/powerpoint/2010/main" val="1777952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13FD-BF5A-324C-865A-EF63B9A5471A}"/>
              </a:ext>
            </a:extLst>
          </p:cNvPr>
          <p:cNvSpPr>
            <a:spLocks noGrp="1"/>
          </p:cNvSpPr>
          <p:nvPr>
            <p:ph type="title"/>
          </p:nvPr>
        </p:nvSpPr>
        <p:spPr/>
        <p:txBody>
          <a:bodyPr>
            <a:normAutofit fontScale="90000"/>
          </a:bodyPr>
          <a:lstStyle/>
          <a:p>
            <a:r>
              <a:rPr lang="en-US" dirty="0"/>
              <a:t>Video Questions</a:t>
            </a:r>
          </a:p>
        </p:txBody>
      </p:sp>
      <p:sp>
        <p:nvSpPr>
          <p:cNvPr id="3" name="Content Placeholder 2">
            <a:extLst>
              <a:ext uri="{FF2B5EF4-FFF2-40B4-BE49-F238E27FC236}">
                <a16:creationId xmlns:a16="http://schemas.microsoft.com/office/drawing/2014/main" id="{D257821E-68FD-AE40-84B4-ED3211A0F33C}"/>
              </a:ext>
            </a:extLst>
          </p:cNvPr>
          <p:cNvSpPr>
            <a:spLocks noGrp="1"/>
          </p:cNvSpPr>
          <p:nvPr>
            <p:ph idx="1"/>
          </p:nvPr>
        </p:nvSpPr>
        <p:spPr/>
        <p:txBody>
          <a:bodyPr/>
          <a:lstStyle/>
          <a:p>
            <a:pPr marL="514350" indent="-514350">
              <a:buAutoNum type="arabicPeriod"/>
            </a:pPr>
            <a:r>
              <a:rPr lang="en-US" dirty="0"/>
              <a:t>What is the order of the FE Cycle?</a:t>
            </a:r>
          </a:p>
          <a:p>
            <a:pPr marL="514350" indent="-514350">
              <a:buAutoNum type="arabicPeriod"/>
            </a:pPr>
            <a:r>
              <a:rPr lang="en-US" dirty="0"/>
              <a:t>Is data from RAM read top to bottom?</a:t>
            </a:r>
          </a:p>
          <a:p>
            <a:pPr marL="514350" indent="-514350">
              <a:buAutoNum type="arabicPeriod"/>
            </a:pPr>
            <a:r>
              <a:rPr lang="en-US" dirty="0"/>
              <a:t>Instead of Assembly, what language will it be in real life?</a:t>
            </a:r>
          </a:p>
          <a:p>
            <a:endParaRPr lang="en-US" dirty="0"/>
          </a:p>
          <a:p>
            <a:endParaRPr lang="en-US" dirty="0"/>
          </a:p>
        </p:txBody>
      </p:sp>
    </p:spTree>
    <p:extLst>
      <p:ext uri="{BB962C8B-B14F-4D97-AF65-F5344CB8AC3E}">
        <p14:creationId xmlns:p14="http://schemas.microsoft.com/office/powerpoint/2010/main" val="3755568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80EC-B7C2-CB44-B112-9861FE883622}"/>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AA892A63-F924-9649-89D6-796A399A6610}"/>
              </a:ext>
            </a:extLst>
          </p:cNvPr>
          <p:cNvSpPr>
            <a:spLocks noGrp="1"/>
          </p:cNvSpPr>
          <p:nvPr>
            <p:ph idx="1"/>
          </p:nvPr>
        </p:nvSpPr>
        <p:spPr/>
        <p:txBody>
          <a:bodyPr/>
          <a:lstStyle/>
          <a:p>
            <a:endParaRPr lang="en-US" dirty="0"/>
          </a:p>
        </p:txBody>
      </p:sp>
      <p:pic>
        <p:nvPicPr>
          <p:cNvPr id="4" name="Fetch Decode Execute Cycle in more detail">
            <a:hlinkClick r:id="" action="ppaction://media"/>
            <a:extLst>
              <a:ext uri="{FF2B5EF4-FFF2-40B4-BE49-F238E27FC236}">
                <a16:creationId xmlns:a16="http://schemas.microsoft.com/office/drawing/2014/main" id="{EEDB1461-48BC-3D4F-A973-6569166B61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38950"/>
          </a:xfrm>
          <a:prstGeom prst="rect">
            <a:avLst/>
          </a:prstGeom>
        </p:spPr>
      </p:pic>
    </p:spTree>
    <p:extLst>
      <p:ext uri="{BB962C8B-B14F-4D97-AF65-F5344CB8AC3E}">
        <p14:creationId xmlns:p14="http://schemas.microsoft.com/office/powerpoint/2010/main" val="37717283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Here are the stages. What is the correct order?</a:t>
            </a:r>
          </a:p>
          <a:p>
            <a:endParaRPr lang="en-US" dirty="0"/>
          </a:p>
          <a:p>
            <a:endParaRPr lang="en-US" dirty="0"/>
          </a:p>
        </p:txBody>
      </p:sp>
      <p:sp>
        <p:nvSpPr>
          <p:cNvPr id="4" name="Rounded Rectangle 3">
            <a:extLst>
              <a:ext uri="{FF2B5EF4-FFF2-40B4-BE49-F238E27FC236}">
                <a16:creationId xmlns:a16="http://schemas.microsoft.com/office/drawing/2014/main" id="{E44EF49F-B62A-8046-B8B6-4C08C576815C}"/>
              </a:ext>
            </a:extLst>
          </p:cNvPr>
          <p:cNvSpPr/>
          <p:nvPr/>
        </p:nvSpPr>
        <p:spPr>
          <a:xfrm>
            <a:off x="3247697" y="3308134"/>
            <a:ext cx="3799489" cy="6621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has address of next instruction </a:t>
            </a:r>
          </a:p>
        </p:txBody>
      </p:sp>
      <p:sp>
        <p:nvSpPr>
          <p:cNvPr id="5" name="Rounded Rectangle 4">
            <a:extLst>
              <a:ext uri="{FF2B5EF4-FFF2-40B4-BE49-F238E27FC236}">
                <a16:creationId xmlns:a16="http://schemas.microsoft.com/office/drawing/2014/main" id="{43EC377A-CC89-D942-BC80-8740F75E13D3}"/>
              </a:ext>
            </a:extLst>
          </p:cNvPr>
          <p:cNvSpPr/>
          <p:nvPr/>
        </p:nvSpPr>
        <p:spPr>
          <a:xfrm>
            <a:off x="2569779" y="5456616"/>
            <a:ext cx="3799489" cy="66215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copies to MAR</a:t>
            </a:r>
          </a:p>
        </p:txBody>
      </p:sp>
      <p:sp>
        <p:nvSpPr>
          <p:cNvPr id="6" name="Rounded Rectangle 5">
            <a:extLst>
              <a:ext uri="{FF2B5EF4-FFF2-40B4-BE49-F238E27FC236}">
                <a16:creationId xmlns:a16="http://schemas.microsoft.com/office/drawing/2014/main" id="{F22286D7-027E-D24D-9C7A-962415C59ADB}"/>
              </a:ext>
            </a:extLst>
          </p:cNvPr>
          <p:cNvSpPr/>
          <p:nvPr/>
        </p:nvSpPr>
        <p:spPr>
          <a:xfrm>
            <a:off x="7591095" y="3130913"/>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Lookup MAR and put data in the MDR</a:t>
            </a:r>
          </a:p>
        </p:txBody>
      </p:sp>
      <p:sp>
        <p:nvSpPr>
          <p:cNvPr id="7" name="Rounded Rectangle 6">
            <a:extLst>
              <a:ext uri="{FF2B5EF4-FFF2-40B4-BE49-F238E27FC236}">
                <a16:creationId xmlns:a16="http://schemas.microsoft.com/office/drawing/2014/main" id="{5D4CDB2A-4596-1645-8DB9-56B0CD05F6EF}"/>
              </a:ext>
            </a:extLst>
          </p:cNvPr>
          <p:cNvSpPr/>
          <p:nvPr/>
        </p:nvSpPr>
        <p:spPr>
          <a:xfrm>
            <a:off x="5691351" y="1671145"/>
            <a:ext cx="3799489" cy="66215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from MDR to CIR</a:t>
            </a:r>
          </a:p>
        </p:txBody>
      </p:sp>
      <p:sp>
        <p:nvSpPr>
          <p:cNvPr id="8" name="Rounded Rectangle 7">
            <a:extLst>
              <a:ext uri="{FF2B5EF4-FFF2-40B4-BE49-F238E27FC236}">
                <a16:creationId xmlns:a16="http://schemas.microsoft.com/office/drawing/2014/main" id="{2105B554-5EE5-F240-8593-571393B5B37B}"/>
              </a:ext>
            </a:extLst>
          </p:cNvPr>
          <p:cNvSpPr/>
          <p:nvPr/>
        </p:nvSpPr>
        <p:spPr>
          <a:xfrm>
            <a:off x="141886" y="1945732"/>
            <a:ext cx="3799489" cy="662152"/>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points to the next instruction</a:t>
            </a:r>
          </a:p>
        </p:txBody>
      </p:sp>
      <p:sp>
        <p:nvSpPr>
          <p:cNvPr id="9" name="Rounded Rectangle 8">
            <a:extLst>
              <a:ext uri="{FF2B5EF4-FFF2-40B4-BE49-F238E27FC236}">
                <a16:creationId xmlns:a16="http://schemas.microsoft.com/office/drawing/2014/main" id="{556AB2C0-3739-C84C-9F3E-CB1FDCDF97FD}"/>
              </a:ext>
            </a:extLst>
          </p:cNvPr>
          <p:cNvSpPr/>
          <p:nvPr/>
        </p:nvSpPr>
        <p:spPr>
          <a:xfrm>
            <a:off x="441435" y="4305308"/>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Instruction is decoded and executed</a:t>
            </a:r>
          </a:p>
        </p:txBody>
      </p:sp>
      <p:sp>
        <p:nvSpPr>
          <p:cNvPr id="10" name="Rounded Rectangle 9">
            <a:extLst>
              <a:ext uri="{FF2B5EF4-FFF2-40B4-BE49-F238E27FC236}">
                <a16:creationId xmlns:a16="http://schemas.microsoft.com/office/drawing/2014/main" id="{4762A6C2-5733-A547-B1EB-38299FB68A45}"/>
              </a:ext>
            </a:extLst>
          </p:cNvPr>
          <p:cNvSpPr/>
          <p:nvPr/>
        </p:nvSpPr>
        <p:spPr>
          <a:xfrm>
            <a:off x="7047186" y="4614047"/>
            <a:ext cx="3799489" cy="66215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spTree>
    <p:extLst>
      <p:ext uri="{BB962C8B-B14F-4D97-AF65-F5344CB8AC3E}">
        <p14:creationId xmlns:p14="http://schemas.microsoft.com/office/powerpoint/2010/main" val="28623794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Correct order</a:t>
            </a:r>
          </a:p>
          <a:p>
            <a:endParaRPr lang="en-US" dirty="0"/>
          </a:p>
          <a:p>
            <a:endParaRPr lang="en-US" dirty="0"/>
          </a:p>
        </p:txBody>
      </p:sp>
      <p:sp>
        <p:nvSpPr>
          <p:cNvPr id="4" name="Rounded Rectangle 3">
            <a:extLst>
              <a:ext uri="{FF2B5EF4-FFF2-40B4-BE49-F238E27FC236}">
                <a16:creationId xmlns:a16="http://schemas.microsoft.com/office/drawing/2014/main" id="{E44EF49F-B62A-8046-B8B6-4C08C576815C}"/>
              </a:ext>
            </a:extLst>
          </p:cNvPr>
          <p:cNvSpPr/>
          <p:nvPr/>
        </p:nvSpPr>
        <p:spPr>
          <a:xfrm>
            <a:off x="141890" y="1340069"/>
            <a:ext cx="3799489" cy="6621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has address of next instruction </a:t>
            </a:r>
          </a:p>
        </p:txBody>
      </p:sp>
      <p:sp>
        <p:nvSpPr>
          <p:cNvPr id="5" name="Rounded Rectangle 4">
            <a:extLst>
              <a:ext uri="{FF2B5EF4-FFF2-40B4-BE49-F238E27FC236}">
                <a16:creationId xmlns:a16="http://schemas.microsoft.com/office/drawing/2014/main" id="{43EC377A-CC89-D942-BC80-8740F75E13D3}"/>
              </a:ext>
            </a:extLst>
          </p:cNvPr>
          <p:cNvSpPr/>
          <p:nvPr/>
        </p:nvSpPr>
        <p:spPr>
          <a:xfrm>
            <a:off x="141889" y="2165130"/>
            <a:ext cx="3799489" cy="66215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copies to MAR</a:t>
            </a:r>
          </a:p>
        </p:txBody>
      </p:sp>
      <p:sp>
        <p:nvSpPr>
          <p:cNvPr id="6" name="Rounded Rectangle 5">
            <a:extLst>
              <a:ext uri="{FF2B5EF4-FFF2-40B4-BE49-F238E27FC236}">
                <a16:creationId xmlns:a16="http://schemas.microsoft.com/office/drawing/2014/main" id="{F22286D7-027E-D24D-9C7A-962415C59ADB}"/>
              </a:ext>
            </a:extLst>
          </p:cNvPr>
          <p:cNvSpPr/>
          <p:nvPr/>
        </p:nvSpPr>
        <p:spPr>
          <a:xfrm>
            <a:off x="141890" y="2942897"/>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Lookup MAR and put data in the MDR</a:t>
            </a:r>
          </a:p>
        </p:txBody>
      </p:sp>
      <p:sp>
        <p:nvSpPr>
          <p:cNvPr id="7" name="Rounded Rectangle 6">
            <a:extLst>
              <a:ext uri="{FF2B5EF4-FFF2-40B4-BE49-F238E27FC236}">
                <a16:creationId xmlns:a16="http://schemas.microsoft.com/office/drawing/2014/main" id="{5D4CDB2A-4596-1645-8DB9-56B0CD05F6EF}"/>
              </a:ext>
            </a:extLst>
          </p:cNvPr>
          <p:cNvSpPr/>
          <p:nvPr/>
        </p:nvSpPr>
        <p:spPr>
          <a:xfrm>
            <a:off x="141889" y="3767958"/>
            <a:ext cx="3799489" cy="66215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from MDR to CIR</a:t>
            </a:r>
          </a:p>
        </p:txBody>
      </p:sp>
      <p:sp>
        <p:nvSpPr>
          <p:cNvPr id="8" name="Rounded Rectangle 7">
            <a:extLst>
              <a:ext uri="{FF2B5EF4-FFF2-40B4-BE49-F238E27FC236}">
                <a16:creationId xmlns:a16="http://schemas.microsoft.com/office/drawing/2014/main" id="{2105B554-5EE5-F240-8593-571393B5B37B}"/>
              </a:ext>
            </a:extLst>
          </p:cNvPr>
          <p:cNvSpPr/>
          <p:nvPr/>
        </p:nvSpPr>
        <p:spPr>
          <a:xfrm>
            <a:off x="141889" y="4545725"/>
            <a:ext cx="3799489" cy="662152"/>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points to the next instruction</a:t>
            </a:r>
          </a:p>
        </p:txBody>
      </p:sp>
      <p:sp>
        <p:nvSpPr>
          <p:cNvPr id="9" name="Rounded Rectangle 8">
            <a:extLst>
              <a:ext uri="{FF2B5EF4-FFF2-40B4-BE49-F238E27FC236}">
                <a16:creationId xmlns:a16="http://schemas.microsoft.com/office/drawing/2014/main" id="{556AB2C0-3739-C84C-9F3E-CB1FDCDF97FD}"/>
              </a:ext>
            </a:extLst>
          </p:cNvPr>
          <p:cNvSpPr/>
          <p:nvPr/>
        </p:nvSpPr>
        <p:spPr>
          <a:xfrm>
            <a:off x="141888" y="5370786"/>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Instruction is decoded and executed</a:t>
            </a:r>
          </a:p>
        </p:txBody>
      </p:sp>
      <p:sp>
        <p:nvSpPr>
          <p:cNvPr id="10" name="Rounded Rectangle 9">
            <a:extLst>
              <a:ext uri="{FF2B5EF4-FFF2-40B4-BE49-F238E27FC236}">
                <a16:creationId xmlns:a16="http://schemas.microsoft.com/office/drawing/2014/main" id="{4762A6C2-5733-A547-B1EB-38299FB68A45}"/>
              </a:ext>
            </a:extLst>
          </p:cNvPr>
          <p:cNvSpPr/>
          <p:nvPr/>
        </p:nvSpPr>
        <p:spPr>
          <a:xfrm>
            <a:off x="141887" y="6114392"/>
            <a:ext cx="3799489" cy="66215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graphicFrame>
        <p:nvGraphicFramePr>
          <p:cNvPr id="11" name="Content Placeholder 3">
            <a:extLst>
              <a:ext uri="{FF2B5EF4-FFF2-40B4-BE49-F238E27FC236}">
                <a16:creationId xmlns:a16="http://schemas.microsoft.com/office/drawing/2014/main" id="{40EFFBE2-6B74-B54F-AEC3-BAFD4ED2051E}"/>
              </a:ext>
            </a:extLst>
          </p:cNvPr>
          <p:cNvGraphicFramePr>
            <a:graphicFrameLocks/>
          </p:cNvGraphicFramePr>
          <p:nvPr/>
        </p:nvGraphicFramePr>
        <p:xfrm>
          <a:off x="4083262" y="101778"/>
          <a:ext cx="8108737" cy="6674766"/>
        </p:xfrm>
        <a:graphic>
          <a:graphicData uri="http://schemas.openxmlformats.org/drawingml/2006/table">
            <a:tbl>
              <a:tblPr/>
              <a:tblGrid>
                <a:gridCol w="591687">
                  <a:extLst>
                    <a:ext uri="{9D8B030D-6E8A-4147-A177-3AD203B41FA5}">
                      <a16:colId xmlns:a16="http://schemas.microsoft.com/office/drawing/2014/main" val="2245678326"/>
                    </a:ext>
                  </a:extLst>
                </a:gridCol>
                <a:gridCol w="4283067">
                  <a:extLst>
                    <a:ext uri="{9D8B030D-6E8A-4147-A177-3AD203B41FA5}">
                      <a16:colId xmlns:a16="http://schemas.microsoft.com/office/drawing/2014/main" val="9954723"/>
                    </a:ext>
                  </a:extLst>
                </a:gridCol>
                <a:gridCol w="3233983">
                  <a:extLst>
                    <a:ext uri="{9D8B030D-6E8A-4147-A177-3AD203B41FA5}">
                      <a16:colId xmlns:a16="http://schemas.microsoft.com/office/drawing/2014/main" val="497860317"/>
                    </a:ext>
                  </a:extLst>
                </a:gridCol>
              </a:tblGrid>
              <a:tr h="766167">
                <a:tc>
                  <a:txBody>
                    <a:bodyPr/>
                    <a:lstStyle/>
                    <a:p>
                      <a:r>
                        <a:rPr lang="en-GB" dirty="0"/>
                        <a:t>Step</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hlinkClick r:id="rId2"/>
                        </a:rPr>
                        <a:t>Fetch execute cycle</a:t>
                      </a:r>
                      <a:r>
                        <a:rPr lang="en-GB" dirty="0"/>
                        <a:t> steps</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Simplified description</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1586854588"/>
                  </a:ext>
                </a:extLst>
              </a:tr>
              <a:tr h="766167">
                <a:tc>
                  <a:txBody>
                    <a:bodyPr/>
                    <a:lstStyle/>
                    <a:p>
                      <a:r>
                        <a:rPr lang="en-GB" dirty="0"/>
                        <a:t>1</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a:t>
                      </a:r>
                      <a:r>
                        <a:rPr lang="en-GB" dirty="0">
                          <a:hlinkClick r:id="rId3"/>
                        </a:rPr>
                        <a:t>PC</a:t>
                      </a:r>
                      <a:r>
                        <a:rPr lang="en-GB" dirty="0"/>
                        <a:t> contains the address of the memory location that has the next instruction which has to be fetched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has address of next instruction</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512172917"/>
                  </a:ext>
                </a:extLst>
              </a:tr>
              <a:tr h="546390">
                <a:tc>
                  <a:txBody>
                    <a:bodyPr/>
                    <a:lstStyle/>
                    <a:p>
                      <a:r>
                        <a:rPr lang="en-GB" dirty="0"/>
                        <a:t>2</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This address is then copied from the PC to the </a:t>
                      </a:r>
                      <a:r>
                        <a:rPr lang="en-GB" dirty="0">
                          <a:hlinkClick r:id="rId4"/>
                        </a:rPr>
                        <a:t>MAR</a:t>
                      </a:r>
                      <a:r>
                        <a:rPr lang="en-GB" dirty="0"/>
                        <a:t> via the </a:t>
                      </a:r>
                      <a:r>
                        <a:rPr lang="en-GB" dirty="0">
                          <a:hlinkClick r:id="rId5"/>
                        </a:rPr>
                        <a:t>address bus</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copied to the MAR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750273359"/>
                  </a:ext>
                </a:extLst>
              </a:tr>
              <a:tr h="985944">
                <a:tc>
                  <a:txBody>
                    <a:bodyPr/>
                    <a:lstStyle/>
                    <a:p>
                      <a:r>
                        <a:rPr lang="en-GB" dirty="0"/>
                        <a:t>3</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contents (instruction) at the memory location (address) contained in MAR are then copied into the </a:t>
                      </a:r>
                      <a:r>
                        <a:rPr lang="en-GB" dirty="0">
                          <a:hlinkClick r:id="rId6"/>
                        </a:rPr>
                        <a:t>MDR</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Lookup MAR and get contents. Copy contents into the MDR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408323743"/>
                  </a:ext>
                </a:extLst>
              </a:tr>
              <a:tr h="766167">
                <a:tc>
                  <a:txBody>
                    <a:bodyPr/>
                    <a:lstStyle/>
                    <a:p>
                      <a:r>
                        <a:rPr lang="en-GB" dirty="0"/>
                        <a:t>4</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contents (instruction) in the MDR is then copied and placed into the </a:t>
                      </a:r>
                      <a:r>
                        <a:rPr lang="en-GB" dirty="0">
                          <a:hlinkClick r:id="rId7"/>
                        </a:rPr>
                        <a:t>CIR</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Copy MDR contents into the CIR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553905793"/>
                  </a:ext>
                </a:extLst>
              </a:tr>
              <a:tr h="985944">
                <a:tc>
                  <a:txBody>
                    <a:bodyPr/>
                    <a:lstStyle/>
                    <a:p>
                      <a:r>
                        <a:rPr lang="en-GB" dirty="0"/>
                        <a:t>5</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value in the PC is then incremented by 1 so that it now points to the next instruction which has to be fetched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is then incremented by 1</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803601622"/>
                  </a:ext>
                </a:extLst>
              </a:tr>
              <a:tr h="985944">
                <a:tc>
                  <a:txBody>
                    <a:bodyPr/>
                    <a:lstStyle/>
                    <a:p>
                      <a:r>
                        <a:rPr lang="en-GB" dirty="0"/>
                        <a:t>6</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instruction is finally decoded and then executed by sending out signals (via </a:t>
                      </a:r>
                      <a:r>
                        <a:rPr lang="en-GB" dirty="0">
                          <a:hlinkClick r:id="rId8"/>
                        </a:rPr>
                        <a:t>control bus</a:t>
                      </a:r>
                      <a:r>
                        <a:rPr lang="en-GB" dirty="0"/>
                        <a:t>) to the various components of the computer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The instruction is decoded and then executed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687730060"/>
                  </a:ext>
                </a:extLst>
              </a:tr>
              <a:tr h="326613">
                <a:tc>
                  <a:txBody>
                    <a:bodyPr/>
                    <a:lstStyle/>
                    <a:p>
                      <a:r>
                        <a:rPr lang="en-GB" dirty="0"/>
                        <a:t>7</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gridSpan="2">
                  <a:txBody>
                    <a:bodyPr/>
                    <a:lstStyle/>
                    <a:p>
                      <a:r>
                        <a:rPr lang="en-GB" dirty="0"/>
                        <a:t>Repeat</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939952013"/>
                  </a:ext>
                </a:extLst>
              </a:tr>
            </a:tbl>
          </a:graphicData>
        </a:graphic>
      </p:graphicFrame>
    </p:spTree>
    <p:extLst>
      <p:ext uri="{BB962C8B-B14F-4D97-AF65-F5344CB8AC3E}">
        <p14:creationId xmlns:p14="http://schemas.microsoft.com/office/powerpoint/2010/main" val="3164625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Fetch (Get)</a:t>
            </a:r>
          </a:p>
        </p:txBody>
      </p:sp>
      <p:sp>
        <p:nvSpPr>
          <p:cNvPr id="3" name="Content Placeholder 2"/>
          <p:cNvSpPr>
            <a:spLocks noGrp="1"/>
          </p:cNvSpPr>
          <p:nvPr>
            <p:ph idx="1"/>
          </p:nvPr>
        </p:nvSpPr>
        <p:spPr/>
        <p:txBody>
          <a:bodyPr/>
          <a:lstStyle/>
          <a:p>
            <a:pPr marL="514350" indent="-514350">
              <a:buAutoNum type="arabicPeriod"/>
            </a:pPr>
            <a:r>
              <a:rPr lang="en-GB" dirty="0"/>
              <a:t>The PC copies the address of the next instruction to the MAR.</a:t>
            </a:r>
          </a:p>
          <a:p>
            <a:pPr marL="514350" indent="-514350">
              <a:buAutoNum type="arabicPeriod"/>
            </a:pPr>
            <a:endParaRPr lang="en-GB" dirty="0"/>
          </a:p>
          <a:p>
            <a:pPr marL="514350" indent="-514350">
              <a:buAutoNum type="arabicPeriod"/>
            </a:pPr>
            <a:r>
              <a:rPr lang="en-GB" dirty="0"/>
              <a:t>The memory looks at the address its been told to and puts data the MBR</a:t>
            </a:r>
          </a:p>
          <a:p>
            <a:pPr marL="514350" indent="-514350">
              <a:buAutoNum type="arabicPeriod"/>
            </a:pPr>
            <a:endParaRPr lang="en-GB" dirty="0"/>
          </a:p>
          <a:p>
            <a:pPr marL="514350" indent="-514350">
              <a:buAutoNum type="arabicPeriod"/>
            </a:pPr>
            <a:r>
              <a:rPr lang="en-GB" dirty="0"/>
              <a:t>The CPU copies the data  from the MDR to the CIR (All of this is fetch)</a:t>
            </a:r>
          </a:p>
          <a:p>
            <a:pPr marL="514350" indent="-514350">
              <a:buAutoNum type="arabicPeriod"/>
            </a:pPr>
            <a:endParaRPr lang="en-GB" dirty="0"/>
          </a:p>
          <a:p>
            <a:pPr marL="514350" indent="-514350">
              <a:buAutoNum type="arabicPeriod"/>
            </a:pPr>
            <a:r>
              <a:rPr lang="en-GB" dirty="0"/>
              <a:t>The PC is incremented so the next command is ready to go</a:t>
            </a:r>
          </a:p>
        </p:txBody>
      </p:sp>
    </p:spTree>
    <p:extLst>
      <p:ext uri="{BB962C8B-B14F-4D97-AF65-F5344CB8AC3E}">
        <p14:creationId xmlns:p14="http://schemas.microsoft.com/office/powerpoint/2010/main" val="3934154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Decode</a:t>
            </a:r>
          </a:p>
        </p:txBody>
      </p:sp>
      <p:sp>
        <p:nvSpPr>
          <p:cNvPr id="3" name="Content Placeholder 2"/>
          <p:cNvSpPr>
            <a:spLocks noGrp="1"/>
          </p:cNvSpPr>
          <p:nvPr>
            <p:ph idx="1"/>
          </p:nvPr>
        </p:nvSpPr>
        <p:spPr/>
        <p:txBody>
          <a:bodyPr>
            <a:normAutofit fontScale="55000" lnSpcReduction="20000"/>
          </a:bodyPr>
          <a:lstStyle/>
          <a:p>
            <a:r>
              <a:rPr lang="en-GB" dirty="0"/>
              <a:t>So we got an instruction that is loaded</a:t>
            </a:r>
            <a:r>
              <a:rPr lang="mr-IN" dirty="0"/>
              <a:t>…</a:t>
            </a:r>
            <a:r>
              <a:rPr lang="en-GB" dirty="0"/>
              <a:t>but now we need to understand it. We need to decode it. </a:t>
            </a:r>
          </a:p>
          <a:p>
            <a:endParaRPr lang="en-GB" dirty="0"/>
          </a:p>
          <a:p>
            <a:r>
              <a:rPr lang="en-GB" dirty="0"/>
              <a:t>The decode process allows the CU to decide what instruction should be performed. The ALU actually does the work but the CU controls the ALU</a:t>
            </a:r>
          </a:p>
          <a:p>
            <a:endParaRPr lang="en-GB" dirty="0"/>
          </a:p>
          <a:p>
            <a:r>
              <a:rPr lang="en-GB" dirty="0"/>
              <a:t>This is done by an Instruction Decoder (ID)</a:t>
            </a:r>
          </a:p>
          <a:p>
            <a:endParaRPr lang="en-GB" dirty="0"/>
          </a:p>
          <a:p>
            <a:r>
              <a:rPr lang="en-GB" dirty="0"/>
              <a:t>An instruction is actually two different things joined together.  The Job of the ID is to understand these parts.</a:t>
            </a:r>
          </a:p>
          <a:p>
            <a:r>
              <a:rPr lang="en-GB" dirty="0"/>
              <a:t>The two parts are: </a:t>
            </a:r>
          </a:p>
          <a:p>
            <a:r>
              <a:rPr lang="en-GB" dirty="0"/>
              <a:t>Opcode</a:t>
            </a:r>
          </a:p>
          <a:p>
            <a:r>
              <a:rPr lang="en-GB" dirty="0"/>
              <a:t>Operands</a:t>
            </a:r>
          </a:p>
          <a:p>
            <a:endParaRPr lang="en-GB" dirty="0"/>
          </a:p>
          <a:p>
            <a:r>
              <a:rPr lang="en-GB" dirty="0"/>
              <a:t>Opcode = Operation Code. Says what should be done with the data. Like ADD (for add) or SUB (for subtract) or MOV (for move)</a:t>
            </a:r>
          </a:p>
          <a:p>
            <a:endParaRPr lang="en-GB" dirty="0"/>
          </a:p>
          <a:p>
            <a:r>
              <a:rPr lang="en-GB" dirty="0"/>
              <a:t>Operand = Is data that you wish to process. The data can be a memory address which holds data. </a:t>
            </a:r>
          </a:p>
          <a:p>
            <a:endParaRPr lang="en-GB" dirty="0"/>
          </a:p>
          <a:p>
            <a:r>
              <a:rPr lang="en-GB" dirty="0"/>
              <a:t>Example:</a:t>
            </a:r>
          </a:p>
          <a:p>
            <a:endParaRPr lang="en-GB" dirty="0"/>
          </a:p>
          <a:p>
            <a:r>
              <a:rPr lang="en-GB" dirty="0"/>
              <a:t>LOAD A,</a:t>
            </a:r>
          </a:p>
          <a:p>
            <a:endParaRPr lang="en-GB" dirty="0"/>
          </a:p>
          <a:p>
            <a:r>
              <a:rPr lang="en-GB" dirty="0"/>
              <a:t>LOAD is the Opcode</a:t>
            </a:r>
          </a:p>
          <a:p>
            <a:r>
              <a:rPr lang="en-GB" dirty="0"/>
              <a:t>A s the Operand</a:t>
            </a:r>
          </a:p>
        </p:txBody>
      </p:sp>
    </p:spTree>
    <p:extLst>
      <p:ext uri="{BB962C8B-B14F-4D97-AF65-F5344CB8AC3E}">
        <p14:creationId xmlns:p14="http://schemas.microsoft.com/office/powerpoint/2010/main" val="41019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Execute </a:t>
            </a:r>
          </a:p>
        </p:txBody>
      </p:sp>
      <p:sp>
        <p:nvSpPr>
          <p:cNvPr id="3" name="Content Placeholder 2"/>
          <p:cNvSpPr>
            <a:spLocks noGrp="1"/>
          </p:cNvSpPr>
          <p:nvPr>
            <p:ph idx="1"/>
          </p:nvPr>
        </p:nvSpPr>
        <p:spPr/>
        <p:txBody>
          <a:bodyPr>
            <a:normAutofit fontScale="92500" lnSpcReduction="20000"/>
          </a:bodyPr>
          <a:lstStyle/>
          <a:p>
            <a:r>
              <a:rPr lang="en-GB" dirty="0"/>
              <a:t>So we have the instruction  LOAD A</a:t>
            </a:r>
          </a:p>
          <a:p>
            <a:endParaRPr lang="en-GB" dirty="0"/>
          </a:p>
          <a:p>
            <a:r>
              <a:rPr lang="en-GB" dirty="0"/>
              <a:t>But A is a memory location 10. So its like saying LOAD whatever is in memory location 10. </a:t>
            </a:r>
          </a:p>
          <a:p>
            <a:endParaRPr lang="en-GB" dirty="0"/>
          </a:p>
          <a:p>
            <a:r>
              <a:rPr lang="en-GB" dirty="0"/>
              <a:t>So we now need to execute this instruction. To execute LOAD 10. So we need to get whatever is in memory location 10</a:t>
            </a:r>
            <a:r>
              <a:rPr lang="mr-IN" dirty="0"/>
              <a:t>…</a:t>
            </a:r>
            <a:r>
              <a:rPr lang="en-GB" dirty="0"/>
              <a:t>..what do we call it when we get something</a:t>
            </a:r>
            <a:r>
              <a:rPr lang="mr-IN" dirty="0"/>
              <a:t>…</a:t>
            </a:r>
            <a:endParaRPr lang="en-GB" dirty="0"/>
          </a:p>
          <a:p>
            <a:r>
              <a:rPr lang="en-GB" dirty="0"/>
              <a:t>Fetch</a:t>
            </a:r>
          </a:p>
          <a:p>
            <a:endParaRPr lang="en-GB" dirty="0"/>
          </a:p>
          <a:p>
            <a:r>
              <a:rPr lang="en-GB" dirty="0"/>
              <a:t>So the fetch things happens again. The MAR is told address 10. The data that is in location 10 is put into the MDR. Then the content in the MDR is placed in the ACC so we can use it later</a:t>
            </a:r>
          </a:p>
          <a:p>
            <a:endParaRPr lang="en-GB" dirty="0"/>
          </a:p>
          <a:p>
            <a:r>
              <a:rPr lang="en-GB" dirty="0"/>
              <a:t>The PC is already pointing to the next address, so that gets copied into the MAR. Then the data is taken from memory and put in the MDR</a:t>
            </a:r>
            <a:r>
              <a:rPr lang="mr-IN" dirty="0"/>
              <a:t>…</a:t>
            </a:r>
            <a:r>
              <a:rPr lang="en-GB" dirty="0"/>
              <a:t>and the whole thing happens again. The next video will show us how to LOAD data, ADD data and STORE data. Its just going to add up two numbers </a:t>
            </a:r>
            <a:r>
              <a:rPr lang="mr-IN" dirty="0"/>
              <a:t>–</a:t>
            </a:r>
            <a:r>
              <a:rPr lang="en-GB" dirty="0"/>
              <a:t> but we need to LOAD, ADD and STORE.</a:t>
            </a:r>
          </a:p>
        </p:txBody>
      </p:sp>
    </p:spTree>
    <p:extLst>
      <p:ext uri="{BB962C8B-B14F-4D97-AF65-F5344CB8AC3E}">
        <p14:creationId xmlns:p14="http://schemas.microsoft.com/office/powerpoint/2010/main" val="3840348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DF36-32F6-8247-9B41-0B1882397BC1}"/>
              </a:ext>
            </a:extLst>
          </p:cNvPr>
          <p:cNvSpPr>
            <a:spLocks noGrp="1"/>
          </p:cNvSpPr>
          <p:nvPr>
            <p:ph type="title"/>
          </p:nvPr>
        </p:nvSpPr>
        <p:spPr/>
        <p:txBody>
          <a:bodyPr>
            <a:normAutofit fontScale="90000"/>
          </a:bodyPr>
          <a:lstStyle/>
          <a:p>
            <a:r>
              <a:rPr lang="en-US" dirty="0"/>
              <a:t>Register Transfer Notation </a:t>
            </a:r>
          </a:p>
        </p:txBody>
      </p:sp>
      <p:sp>
        <p:nvSpPr>
          <p:cNvPr id="3" name="Content Placeholder 2">
            <a:extLst>
              <a:ext uri="{FF2B5EF4-FFF2-40B4-BE49-F238E27FC236}">
                <a16:creationId xmlns:a16="http://schemas.microsoft.com/office/drawing/2014/main" id="{61235493-3EBB-CE46-B16B-84B0D95CC8E5}"/>
              </a:ext>
            </a:extLst>
          </p:cNvPr>
          <p:cNvSpPr>
            <a:spLocks noGrp="1"/>
          </p:cNvSpPr>
          <p:nvPr>
            <p:ph idx="1"/>
          </p:nvPr>
        </p:nvSpPr>
        <p:spPr/>
        <p:txBody>
          <a:bodyPr>
            <a:normAutofit/>
          </a:bodyPr>
          <a:lstStyle/>
          <a:p>
            <a:r>
              <a:rPr lang="en-US" dirty="0"/>
              <a:t>This is real pointless, but Cambridge want it. </a:t>
            </a:r>
          </a:p>
          <a:p>
            <a:r>
              <a:rPr lang="en-US" dirty="0"/>
              <a:t>You should understand the order of the FEC. </a:t>
            </a:r>
          </a:p>
          <a:p>
            <a:r>
              <a:rPr lang="en-US" dirty="0"/>
              <a:t>But Cambridge want you to write it in a special way using Register Transfer Notation – RTN </a:t>
            </a:r>
          </a:p>
          <a:p>
            <a:endParaRPr lang="en-US" dirty="0"/>
          </a:p>
          <a:p>
            <a:r>
              <a:rPr lang="en-US" dirty="0"/>
              <a:t>But its simple enough to understand:</a:t>
            </a:r>
          </a:p>
          <a:p>
            <a:r>
              <a:rPr lang="en-US" dirty="0"/>
              <a:t>If something is in square brackets, [  ] , then it means we take the value from it. </a:t>
            </a:r>
          </a:p>
          <a:p>
            <a:endParaRPr lang="en-US" dirty="0"/>
          </a:p>
          <a:p>
            <a:r>
              <a:rPr lang="en-US" dirty="0"/>
              <a:t>Batman </a:t>
            </a:r>
            <a:r>
              <a:rPr lang="en-US" dirty="0">
                <a:sym typeface="Wingdings" pitchFamily="2" charset="2"/>
              </a:rPr>
              <a:t> [Amar]</a:t>
            </a:r>
            <a:br>
              <a:rPr lang="en-US" dirty="0">
                <a:sym typeface="Wingdings" pitchFamily="2" charset="2"/>
              </a:rPr>
            </a:br>
            <a:br>
              <a:rPr lang="en-US" dirty="0">
                <a:sym typeface="Wingdings" pitchFamily="2" charset="2"/>
              </a:rPr>
            </a:br>
            <a:r>
              <a:rPr lang="en-US" dirty="0">
                <a:sym typeface="Wingdings" pitchFamily="2" charset="2"/>
              </a:rPr>
              <a:t>So here we are giving Batman the value from Amar</a:t>
            </a:r>
            <a:endParaRPr lang="en-US" dirty="0"/>
          </a:p>
          <a:p>
            <a:endParaRPr lang="en-US" dirty="0"/>
          </a:p>
          <a:p>
            <a:r>
              <a:rPr lang="en-US" dirty="0"/>
              <a:t> </a:t>
            </a:r>
          </a:p>
        </p:txBody>
      </p:sp>
    </p:spTree>
    <p:extLst>
      <p:ext uri="{BB962C8B-B14F-4D97-AF65-F5344CB8AC3E}">
        <p14:creationId xmlns:p14="http://schemas.microsoft.com/office/powerpoint/2010/main" val="34477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System Bus</a:t>
            </a:r>
          </a:p>
        </p:txBody>
      </p:sp>
      <p:sp>
        <p:nvSpPr>
          <p:cNvPr id="3" name="Content Placeholder 2"/>
          <p:cNvSpPr>
            <a:spLocks noGrp="1"/>
          </p:cNvSpPr>
          <p:nvPr>
            <p:ph idx="1"/>
          </p:nvPr>
        </p:nvSpPr>
        <p:spPr>
          <a:xfrm>
            <a:off x="0" y="628650"/>
            <a:ext cx="6792686" cy="6229349"/>
          </a:xfrm>
        </p:spPr>
        <p:txBody>
          <a:bodyPr>
            <a:normAutofit fontScale="92500" lnSpcReduction="20000"/>
          </a:bodyPr>
          <a:lstStyle/>
          <a:p>
            <a:r>
              <a:rPr lang="en-GB" dirty="0"/>
              <a:t>See those black lines that connect the processor, memory and IO</a:t>
            </a:r>
          </a:p>
          <a:p>
            <a:endParaRPr lang="en-GB" dirty="0"/>
          </a:p>
          <a:p>
            <a:r>
              <a:rPr lang="en-GB" dirty="0"/>
              <a:t>That is the System Bus. </a:t>
            </a:r>
          </a:p>
          <a:p>
            <a:endParaRPr lang="en-GB" dirty="0"/>
          </a:p>
          <a:p>
            <a:r>
              <a:rPr lang="en-GB" dirty="0"/>
              <a:t>Its called a Bus because it transport data </a:t>
            </a:r>
          </a:p>
          <a:p>
            <a:endParaRPr lang="en-GB" dirty="0"/>
          </a:p>
          <a:p>
            <a:r>
              <a:rPr lang="en-GB" dirty="0"/>
              <a:t>Its called the System Bus because it the main bus of the whole system. </a:t>
            </a:r>
          </a:p>
          <a:p>
            <a:endParaRPr lang="en-GB" dirty="0"/>
          </a:p>
          <a:p>
            <a:r>
              <a:rPr lang="en-GB" dirty="0"/>
              <a:t>The System Bus is actually 3 different buses. </a:t>
            </a:r>
          </a:p>
          <a:p>
            <a:endParaRPr lang="en-GB" dirty="0"/>
          </a:p>
          <a:p>
            <a:r>
              <a:rPr lang="en-GB" dirty="0"/>
              <a:t>1: Address Bus </a:t>
            </a:r>
          </a:p>
          <a:p>
            <a:r>
              <a:rPr lang="en-GB" dirty="0"/>
              <a:t>2: Data Bus </a:t>
            </a:r>
          </a:p>
          <a:p>
            <a:r>
              <a:rPr lang="en-GB" dirty="0"/>
              <a:t>3: Control Bus</a:t>
            </a:r>
          </a:p>
        </p:txBody>
      </p:sp>
      <p:grpSp>
        <p:nvGrpSpPr>
          <p:cNvPr id="14" name="Group 13"/>
          <p:cNvGrpSpPr/>
          <p:nvPr/>
        </p:nvGrpSpPr>
        <p:grpSpPr>
          <a:xfrm>
            <a:off x="6618513" y="922572"/>
            <a:ext cx="5377545" cy="3170457"/>
            <a:chOff x="4942115" y="922572"/>
            <a:chExt cx="7053944" cy="3956952"/>
          </a:xfrm>
        </p:grpSpPr>
        <p:sp>
          <p:nvSpPr>
            <p:cNvPr id="9" name="Rectangle 8"/>
            <p:cNvSpPr/>
            <p:nvPr/>
          </p:nvSpPr>
          <p:spPr>
            <a:xfrm>
              <a:off x="4942115" y="922574"/>
              <a:ext cx="3048000" cy="1461406"/>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10" name="Rectangle 9"/>
            <p:cNvSpPr/>
            <p:nvPr/>
          </p:nvSpPr>
          <p:spPr>
            <a:xfrm>
              <a:off x="8948059" y="922572"/>
              <a:ext cx="3048000" cy="146140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11" name="Rectangle 10"/>
            <p:cNvSpPr/>
            <p:nvPr/>
          </p:nvSpPr>
          <p:spPr>
            <a:xfrm>
              <a:off x="8926289" y="3418118"/>
              <a:ext cx="3048000" cy="14614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2" name="Elbow Connector 11"/>
            <p:cNvCxnSpPr>
              <a:stCxn id="11" idx="2"/>
              <a:endCxn id="13" idx="0"/>
            </p:cNvCxnSpPr>
            <p:nvPr/>
          </p:nvCxnSpPr>
          <p:spPr>
            <a:xfrm rot="16200000" flipH="1">
              <a:off x="7941133" y="908962"/>
              <a:ext cx="1034138" cy="3984174"/>
            </a:xfrm>
            <a:prstGeom prst="bentConnector3">
              <a:avLst>
                <a:gd name="adj1" fmla="val 50000"/>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3"/>
              <a:endCxn id="12" idx="1"/>
            </p:cNvCxnSpPr>
            <p:nvPr/>
          </p:nvCxnSpPr>
          <p:spPr>
            <a:xfrm flipV="1">
              <a:off x="7990115" y="1653275"/>
              <a:ext cx="957944" cy="2"/>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1306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Put in the correct order. </a:t>
            </a:r>
            <a:br>
              <a:rPr lang="en-US" dirty="0"/>
            </a:br>
            <a:r>
              <a:rPr lang="en-US" dirty="0"/>
              <a:t>Note that because we are using REGISTER transfer Notation, we only care about the REGISTERS. </a:t>
            </a:r>
            <a:br>
              <a:rPr lang="en-US" dirty="0"/>
            </a:br>
            <a:r>
              <a:rPr lang="en-US" dirty="0"/>
              <a:t>THIS IS NOT THE FULL FETCH EXECUTE CYCLE but only the REGISTERS </a:t>
            </a:r>
          </a:p>
          <a:p>
            <a:endParaRPr lang="en-US" dirty="0"/>
          </a:p>
          <a:p>
            <a:endParaRPr lang="en-US" dirty="0"/>
          </a:p>
        </p:txBody>
      </p:sp>
      <p:sp>
        <p:nvSpPr>
          <p:cNvPr id="5" name="Rounded Rectangle 4">
            <a:extLst>
              <a:ext uri="{FF2B5EF4-FFF2-40B4-BE49-F238E27FC236}">
                <a16:creationId xmlns:a16="http://schemas.microsoft.com/office/drawing/2014/main" id="{43EC377A-CC89-D942-BC80-8740F75E13D3}"/>
              </a:ext>
            </a:extLst>
          </p:cNvPr>
          <p:cNvSpPr/>
          <p:nvPr/>
        </p:nvSpPr>
        <p:spPr>
          <a:xfrm>
            <a:off x="4903075" y="4078014"/>
            <a:ext cx="3799489" cy="66215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 </a:t>
            </a:r>
            <a:r>
              <a:rPr lang="en-US" dirty="0">
                <a:sym typeface="Wingdings" pitchFamily="2" charset="2"/>
              </a:rPr>
              <a:t> [PC]</a:t>
            </a:r>
            <a:endParaRPr lang="en-US" dirty="0"/>
          </a:p>
        </p:txBody>
      </p:sp>
      <p:sp>
        <p:nvSpPr>
          <p:cNvPr id="6" name="Rounded Rectangle 5">
            <a:extLst>
              <a:ext uri="{FF2B5EF4-FFF2-40B4-BE49-F238E27FC236}">
                <a16:creationId xmlns:a16="http://schemas.microsoft.com/office/drawing/2014/main" id="{F22286D7-027E-D24D-9C7A-962415C59ADB}"/>
              </a:ext>
            </a:extLst>
          </p:cNvPr>
          <p:cNvSpPr/>
          <p:nvPr/>
        </p:nvSpPr>
        <p:spPr>
          <a:xfrm>
            <a:off x="6668815" y="2811662"/>
            <a:ext cx="3799489" cy="662152"/>
          </a:xfrm>
          <a:prstGeom prst="roundRect">
            <a:avLst/>
          </a:prstGeom>
          <a:solidFill>
            <a:srgbClr val="943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MDR </a:t>
            </a:r>
            <a:r>
              <a:rPr lang="en-US" dirty="0">
                <a:sym typeface="Wingdings" pitchFamily="2" charset="2"/>
              </a:rPr>
              <a:t> [Memory]</a:t>
            </a:r>
            <a:endParaRPr lang="en-US" dirty="0"/>
          </a:p>
        </p:txBody>
      </p:sp>
      <p:sp>
        <p:nvSpPr>
          <p:cNvPr id="7" name="Rounded Rectangle 6">
            <a:extLst>
              <a:ext uri="{FF2B5EF4-FFF2-40B4-BE49-F238E27FC236}">
                <a16:creationId xmlns:a16="http://schemas.microsoft.com/office/drawing/2014/main" id="{5D4CDB2A-4596-1645-8DB9-56B0CD05F6EF}"/>
              </a:ext>
            </a:extLst>
          </p:cNvPr>
          <p:cNvSpPr/>
          <p:nvPr/>
        </p:nvSpPr>
        <p:spPr>
          <a:xfrm>
            <a:off x="126124" y="4240923"/>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a:t>
            </a:r>
            <a:r>
              <a:rPr lang="en-US" dirty="0">
                <a:solidFill>
                  <a:schemeClr val="tx1"/>
                </a:solidFill>
                <a:sym typeface="Wingdings" pitchFamily="2" charset="2"/>
              </a:rPr>
              <a:t> [MDR]</a:t>
            </a:r>
            <a:endParaRPr lang="en-US" dirty="0">
              <a:solidFill>
                <a:schemeClr val="tx1"/>
              </a:solidFill>
            </a:endParaRPr>
          </a:p>
        </p:txBody>
      </p:sp>
      <p:sp>
        <p:nvSpPr>
          <p:cNvPr id="8" name="Rounded Rectangle 7">
            <a:extLst>
              <a:ext uri="{FF2B5EF4-FFF2-40B4-BE49-F238E27FC236}">
                <a16:creationId xmlns:a16="http://schemas.microsoft.com/office/drawing/2014/main" id="{2105B554-5EE5-F240-8593-571393B5B37B}"/>
              </a:ext>
            </a:extLst>
          </p:cNvPr>
          <p:cNvSpPr/>
          <p:nvPr/>
        </p:nvSpPr>
        <p:spPr>
          <a:xfrm>
            <a:off x="7220606" y="5557343"/>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t>
            </a:r>
            <a:r>
              <a:rPr lang="en-US" dirty="0">
                <a:sym typeface="Wingdings" pitchFamily="2" charset="2"/>
              </a:rPr>
              <a:t> [PC] + 1</a:t>
            </a:r>
            <a:endParaRPr lang="en-US" dirty="0"/>
          </a:p>
        </p:txBody>
      </p:sp>
      <p:sp>
        <p:nvSpPr>
          <p:cNvPr id="9" name="Rounded Rectangle 8">
            <a:extLst>
              <a:ext uri="{FF2B5EF4-FFF2-40B4-BE49-F238E27FC236}">
                <a16:creationId xmlns:a16="http://schemas.microsoft.com/office/drawing/2014/main" id="{556AB2C0-3739-C84C-9F3E-CB1FDCDF97FD}"/>
              </a:ext>
            </a:extLst>
          </p:cNvPr>
          <p:cNvSpPr/>
          <p:nvPr/>
        </p:nvSpPr>
        <p:spPr>
          <a:xfrm>
            <a:off x="126124" y="2669628"/>
            <a:ext cx="3799489" cy="66215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Decode and Execute</a:t>
            </a:r>
          </a:p>
        </p:txBody>
      </p:sp>
    </p:spTree>
    <p:extLst>
      <p:ext uri="{BB962C8B-B14F-4D97-AF65-F5344CB8AC3E}">
        <p14:creationId xmlns:p14="http://schemas.microsoft.com/office/powerpoint/2010/main" val="2991064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Answers</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Note that because we are using REGISTER transfer Notation, we only care about the REGISTERS. </a:t>
            </a:r>
            <a:br>
              <a:rPr lang="en-US" dirty="0"/>
            </a:br>
            <a:r>
              <a:rPr lang="en-US" dirty="0"/>
              <a:t>THIS IS NOT THE FULL FETCH EXECUTE CYCLE but only the REGISTERS </a:t>
            </a:r>
          </a:p>
          <a:p>
            <a:endParaRPr lang="en-US" dirty="0"/>
          </a:p>
          <a:p>
            <a:endParaRPr lang="en-US" dirty="0"/>
          </a:p>
        </p:txBody>
      </p:sp>
      <p:sp>
        <p:nvSpPr>
          <p:cNvPr id="5" name="Rounded Rectangle 4">
            <a:extLst>
              <a:ext uri="{FF2B5EF4-FFF2-40B4-BE49-F238E27FC236}">
                <a16:creationId xmlns:a16="http://schemas.microsoft.com/office/drawing/2014/main" id="{43EC377A-CC89-D942-BC80-8740F75E13D3}"/>
              </a:ext>
            </a:extLst>
          </p:cNvPr>
          <p:cNvSpPr/>
          <p:nvPr/>
        </p:nvSpPr>
        <p:spPr>
          <a:xfrm>
            <a:off x="126124" y="2638095"/>
            <a:ext cx="3799489" cy="66215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 </a:t>
            </a:r>
            <a:r>
              <a:rPr lang="en-US" dirty="0">
                <a:sym typeface="Wingdings" pitchFamily="2" charset="2"/>
              </a:rPr>
              <a:t> [PC]</a:t>
            </a:r>
            <a:endParaRPr lang="en-US" dirty="0"/>
          </a:p>
        </p:txBody>
      </p:sp>
      <p:sp>
        <p:nvSpPr>
          <p:cNvPr id="6" name="Rounded Rectangle 5">
            <a:extLst>
              <a:ext uri="{FF2B5EF4-FFF2-40B4-BE49-F238E27FC236}">
                <a16:creationId xmlns:a16="http://schemas.microsoft.com/office/drawing/2014/main" id="{F22286D7-027E-D24D-9C7A-962415C59ADB}"/>
              </a:ext>
            </a:extLst>
          </p:cNvPr>
          <p:cNvSpPr/>
          <p:nvPr/>
        </p:nvSpPr>
        <p:spPr>
          <a:xfrm>
            <a:off x="126125" y="3415862"/>
            <a:ext cx="3799489" cy="662152"/>
          </a:xfrm>
          <a:prstGeom prst="roundRect">
            <a:avLst/>
          </a:prstGeom>
          <a:solidFill>
            <a:srgbClr val="943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MDR </a:t>
            </a:r>
            <a:r>
              <a:rPr lang="en-US" dirty="0">
                <a:sym typeface="Wingdings" pitchFamily="2" charset="2"/>
              </a:rPr>
              <a:t> [Memory]</a:t>
            </a:r>
            <a:endParaRPr lang="en-US" dirty="0"/>
          </a:p>
        </p:txBody>
      </p:sp>
      <p:sp>
        <p:nvSpPr>
          <p:cNvPr id="7" name="Rounded Rectangle 6">
            <a:extLst>
              <a:ext uri="{FF2B5EF4-FFF2-40B4-BE49-F238E27FC236}">
                <a16:creationId xmlns:a16="http://schemas.microsoft.com/office/drawing/2014/main" id="{5D4CDB2A-4596-1645-8DB9-56B0CD05F6EF}"/>
              </a:ext>
            </a:extLst>
          </p:cNvPr>
          <p:cNvSpPr/>
          <p:nvPr/>
        </p:nvSpPr>
        <p:spPr>
          <a:xfrm>
            <a:off x="126124" y="4240923"/>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a:t>
            </a:r>
            <a:r>
              <a:rPr lang="en-US" dirty="0">
                <a:solidFill>
                  <a:schemeClr val="tx1"/>
                </a:solidFill>
                <a:sym typeface="Wingdings" pitchFamily="2" charset="2"/>
              </a:rPr>
              <a:t> [MDR]</a:t>
            </a:r>
            <a:endParaRPr lang="en-US" dirty="0">
              <a:solidFill>
                <a:schemeClr val="tx1"/>
              </a:solidFill>
            </a:endParaRPr>
          </a:p>
        </p:txBody>
      </p:sp>
      <p:sp>
        <p:nvSpPr>
          <p:cNvPr id="8" name="Rounded Rectangle 7">
            <a:extLst>
              <a:ext uri="{FF2B5EF4-FFF2-40B4-BE49-F238E27FC236}">
                <a16:creationId xmlns:a16="http://schemas.microsoft.com/office/drawing/2014/main" id="{2105B554-5EE5-F240-8593-571393B5B37B}"/>
              </a:ext>
            </a:extLst>
          </p:cNvPr>
          <p:cNvSpPr/>
          <p:nvPr/>
        </p:nvSpPr>
        <p:spPr>
          <a:xfrm>
            <a:off x="126124" y="5018690"/>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t>
            </a:r>
            <a:r>
              <a:rPr lang="en-US" dirty="0">
                <a:sym typeface="Wingdings" pitchFamily="2" charset="2"/>
              </a:rPr>
              <a:t> [PC] + 1</a:t>
            </a:r>
            <a:endParaRPr lang="en-US" dirty="0"/>
          </a:p>
        </p:txBody>
      </p:sp>
      <p:sp>
        <p:nvSpPr>
          <p:cNvPr id="9" name="Rounded Rectangle 8">
            <a:extLst>
              <a:ext uri="{FF2B5EF4-FFF2-40B4-BE49-F238E27FC236}">
                <a16:creationId xmlns:a16="http://schemas.microsoft.com/office/drawing/2014/main" id="{556AB2C0-3739-C84C-9F3E-CB1FDCDF97FD}"/>
              </a:ext>
            </a:extLst>
          </p:cNvPr>
          <p:cNvSpPr/>
          <p:nvPr/>
        </p:nvSpPr>
        <p:spPr>
          <a:xfrm>
            <a:off x="126123" y="5843751"/>
            <a:ext cx="3799489" cy="66215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Decode and Execute</a:t>
            </a:r>
          </a:p>
        </p:txBody>
      </p:sp>
    </p:spTree>
    <p:extLst>
      <p:ext uri="{BB962C8B-B14F-4D97-AF65-F5344CB8AC3E}">
        <p14:creationId xmlns:p14="http://schemas.microsoft.com/office/powerpoint/2010/main" val="3882941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88C0F12-EC5F-91B0-B8BD-9348FFE1979C}"/>
              </a:ext>
            </a:extLst>
          </p:cNvPr>
          <p:cNvPicPr>
            <a:picLocks noGrp="1" noChangeAspect="1"/>
          </p:cNvPicPr>
          <p:nvPr>
            <p:ph sz="half" idx="1"/>
          </p:nvPr>
        </p:nvPicPr>
        <p:blipFill>
          <a:blip r:embed="rId2"/>
          <a:stretch>
            <a:fillRect/>
          </a:stretch>
        </p:blipFill>
        <p:spPr>
          <a:xfrm>
            <a:off x="923282" y="0"/>
            <a:ext cx="4249435" cy="6858000"/>
          </a:xfrm>
        </p:spPr>
      </p:pic>
      <p:pic>
        <p:nvPicPr>
          <p:cNvPr id="7" name="Content Placeholder 6" descr="Graphical user interface, text, application, email&#10;&#10;Description automatically generated">
            <a:extLst>
              <a:ext uri="{FF2B5EF4-FFF2-40B4-BE49-F238E27FC236}">
                <a16:creationId xmlns:a16="http://schemas.microsoft.com/office/drawing/2014/main" id="{B2D7B1BA-9E1C-1098-0971-86A58C770141}"/>
              </a:ext>
            </a:extLst>
          </p:cNvPr>
          <p:cNvPicPr>
            <a:picLocks noGrp="1" noChangeAspect="1"/>
          </p:cNvPicPr>
          <p:nvPr>
            <p:ph sz="half" idx="2"/>
          </p:nvPr>
        </p:nvPicPr>
        <p:blipFill>
          <a:blip r:embed="rId3"/>
          <a:stretch>
            <a:fillRect/>
          </a:stretch>
        </p:blipFill>
        <p:spPr>
          <a:xfrm>
            <a:off x="6096000" y="2667000"/>
            <a:ext cx="6096000" cy="1524000"/>
          </a:xfrm>
        </p:spPr>
      </p:pic>
    </p:spTree>
    <p:extLst>
      <p:ext uri="{BB962C8B-B14F-4D97-AF65-F5344CB8AC3E}">
        <p14:creationId xmlns:p14="http://schemas.microsoft.com/office/powerpoint/2010/main" val="1633633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table&#10;&#10;Description automatically generated">
            <a:extLst>
              <a:ext uri="{FF2B5EF4-FFF2-40B4-BE49-F238E27FC236}">
                <a16:creationId xmlns:a16="http://schemas.microsoft.com/office/drawing/2014/main" id="{977BC9B1-F266-B5BC-0FEE-CD9B41604E58}"/>
              </a:ext>
            </a:extLst>
          </p:cNvPr>
          <p:cNvPicPr>
            <a:picLocks noGrp="1" noChangeAspect="1"/>
          </p:cNvPicPr>
          <p:nvPr>
            <p:ph sz="half" idx="1"/>
          </p:nvPr>
        </p:nvPicPr>
        <p:blipFill>
          <a:blip r:embed="rId2"/>
          <a:stretch>
            <a:fillRect/>
          </a:stretch>
        </p:blipFill>
        <p:spPr>
          <a:xfrm>
            <a:off x="0" y="953552"/>
            <a:ext cx="6096000" cy="4950895"/>
          </a:xfrm>
        </p:spPr>
      </p:pic>
      <p:pic>
        <p:nvPicPr>
          <p:cNvPr id="7" name="Content Placeholder 6" descr="Diagram&#10;&#10;Description automatically generated">
            <a:extLst>
              <a:ext uri="{FF2B5EF4-FFF2-40B4-BE49-F238E27FC236}">
                <a16:creationId xmlns:a16="http://schemas.microsoft.com/office/drawing/2014/main" id="{09B1B4DA-C737-4A17-41DB-519D78D89786}"/>
              </a:ext>
            </a:extLst>
          </p:cNvPr>
          <p:cNvPicPr>
            <a:picLocks noGrp="1" noChangeAspect="1"/>
          </p:cNvPicPr>
          <p:nvPr>
            <p:ph sz="half" idx="2"/>
          </p:nvPr>
        </p:nvPicPr>
        <p:blipFill>
          <a:blip r:embed="rId3"/>
          <a:stretch>
            <a:fillRect/>
          </a:stretch>
        </p:blipFill>
        <p:spPr>
          <a:xfrm>
            <a:off x="6096000" y="1660212"/>
            <a:ext cx="6096000" cy="3537575"/>
          </a:xfrm>
        </p:spPr>
      </p:pic>
    </p:spTree>
    <p:extLst>
      <p:ext uri="{BB962C8B-B14F-4D97-AF65-F5344CB8AC3E}">
        <p14:creationId xmlns:p14="http://schemas.microsoft.com/office/powerpoint/2010/main" val="1697275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E98DF3FF-4DF8-CEF6-45E9-B796B3F1FF8E}"/>
              </a:ext>
            </a:extLst>
          </p:cNvPr>
          <p:cNvPicPr>
            <a:picLocks noGrp="1" noChangeAspect="1"/>
          </p:cNvPicPr>
          <p:nvPr>
            <p:ph sz="half" idx="1"/>
          </p:nvPr>
        </p:nvPicPr>
        <p:blipFill>
          <a:blip r:embed="rId2"/>
          <a:stretch>
            <a:fillRect/>
          </a:stretch>
        </p:blipFill>
        <p:spPr>
          <a:xfrm>
            <a:off x="177297" y="0"/>
            <a:ext cx="5741405" cy="6858000"/>
          </a:xfrm>
        </p:spPr>
      </p:pic>
      <p:pic>
        <p:nvPicPr>
          <p:cNvPr id="7" name="Content Placeholder 6" descr="Text, table&#10;&#10;Description automatically generated with medium confidence">
            <a:extLst>
              <a:ext uri="{FF2B5EF4-FFF2-40B4-BE49-F238E27FC236}">
                <a16:creationId xmlns:a16="http://schemas.microsoft.com/office/drawing/2014/main" id="{72B14988-D9A7-9A1F-DE3C-DB395E913C81}"/>
              </a:ext>
            </a:extLst>
          </p:cNvPr>
          <p:cNvPicPr>
            <a:picLocks noGrp="1" noChangeAspect="1"/>
          </p:cNvPicPr>
          <p:nvPr>
            <p:ph sz="half" idx="2"/>
          </p:nvPr>
        </p:nvPicPr>
        <p:blipFill>
          <a:blip r:embed="rId3"/>
          <a:stretch>
            <a:fillRect/>
          </a:stretch>
        </p:blipFill>
        <p:spPr>
          <a:xfrm>
            <a:off x="6096000" y="1513384"/>
            <a:ext cx="6096000" cy="3831232"/>
          </a:xfrm>
        </p:spPr>
      </p:pic>
    </p:spTree>
    <p:extLst>
      <p:ext uri="{BB962C8B-B14F-4D97-AF65-F5344CB8AC3E}">
        <p14:creationId xmlns:p14="http://schemas.microsoft.com/office/powerpoint/2010/main" val="3325432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F48D1992-612C-DBAE-FCF1-46C398EAD8DB}"/>
              </a:ext>
            </a:extLst>
          </p:cNvPr>
          <p:cNvPicPr>
            <a:picLocks noGrp="1" noChangeAspect="1"/>
          </p:cNvPicPr>
          <p:nvPr>
            <p:ph sz="half" idx="1"/>
          </p:nvPr>
        </p:nvPicPr>
        <p:blipFill>
          <a:blip r:embed="rId2"/>
          <a:stretch>
            <a:fillRect/>
          </a:stretch>
        </p:blipFill>
        <p:spPr>
          <a:xfrm>
            <a:off x="214563" y="0"/>
            <a:ext cx="5666873" cy="6858000"/>
          </a:xfrm>
        </p:spPr>
      </p:pic>
      <p:pic>
        <p:nvPicPr>
          <p:cNvPr id="7" name="Content Placeholder 6" descr="Graphical user interface, text, application&#10;&#10;Description automatically generated">
            <a:extLst>
              <a:ext uri="{FF2B5EF4-FFF2-40B4-BE49-F238E27FC236}">
                <a16:creationId xmlns:a16="http://schemas.microsoft.com/office/drawing/2014/main" id="{066A220D-2BD4-294B-4A10-10ED160BD582}"/>
              </a:ext>
            </a:extLst>
          </p:cNvPr>
          <p:cNvPicPr>
            <a:picLocks noGrp="1" noChangeAspect="1"/>
          </p:cNvPicPr>
          <p:nvPr>
            <p:ph sz="half" idx="2"/>
          </p:nvPr>
        </p:nvPicPr>
        <p:blipFill>
          <a:blip r:embed="rId3"/>
          <a:stretch>
            <a:fillRect/>
          </a:stretch>
        </p:blipFill>
        <p:spPr>
          <a:xfrm>
            <a:off x="6096000" y="1921788"/>
            <a:ext cx="6096000" cy="3014423"/>
          </a:xfrm>
        </p:spPr>
      </p:pic>
    </p:spTree>
    <p:extLst>
      <p:ext uri="{BB962C8B-B14F-4D97-AF65-F5344CB8AC3E}">
        <p14:creationId xmlns:p14="http://schemas.microsoft.com/office/powerpoint/2010/main" val="103183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5140D46D-DDF6-C868-3755-4610FEF96260}"/>
              </a:ext>
            </a:extLst>
          </p:cNvPr>
          <p:cNvPicPr>
            <a:picLocks noGrp="1" noChangeAspect="1"/>
          </p:cNvPicPr>
          <p:nvPr>
            <p:ph sz="half" idx="1"/>
          </p:nvPr>
        </p:nvPicPr>
        <p:blipFill>
          <a:blip r:embed="rId2"/>
          <a:stretch>
            <a:fillRect/>
          </a:stretch>
        </p:blipFill>
        <p:spPr>
          <a:xfrm>
            <a:off x="0" y="2143792"/>
            <a:ext cx="6096000" cy="2570415"/>
          </a:xfrm>
        </p:spPr>
      </p:pic>
      <p:pic>
        <p:nvPicPr>
          <p:cNvPr id="7" name="Content Placeholder 6">
            <a:extLst>
              <a:ext uri="{FF2B5EF4-FFF2-40B4-BE49-F238E27FC236}">
                <a16:creationId xmlns:a16="http://schemas.microsoft.com/office/drawing/2014/main" id="{04739164-E425-C5BE-0C7A-7661F1FC1503}"/>
              </a:ext>
            </a:extLst>
          </p:cNvPr>
          <p:cNvPicPr>
            <a:picLocks noGrp="1" noChangeAspect="1"/>
          </p:cNvPicPr>
          <p:nvPr>
            <p:ph sz="half" idx="2"/>
          </p:nvPr>
        </p:nvPicPr>
        <p:blipFill>
          <a:blip r:embed="rId3"/>
          <a:stretch>
            <a:fillRect/>
          </a:stretch>
        </p:blipFill>
        <p:spPr>
          <a:xfrm>
            <a:off x="6096000" y="3299377"/>
            <a:ext cx="6096000" cy="259246"/>
          </a:xfrm>
        </p:spPr>
      </p:pic>
    </p:spTree>
    <p:extLst>
      <p:ext uri="{BB962C8B-B14F-4D97-AF65-F5344CB8AC3E}">
        <p14:creationId xmlns:p14="http://schemas.microsoft.com/office/powerpoint/2010/main" val="1801820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3BD0C8F6-32F3-991D-A320-7F8585189535}"/>
              </a:ext>
            </a:extLst>
          </p:cNvPr>
          <p:cNvPicPr>
            <a:picLocks noGrp="1" noChangeAspect="1"/>
          </p:cNvPicPr>
          <p:nvPr>
            <p:ph sz="half" idx="1"/>
          </p:nvPr>
        </p:nvPicPr>
        <p:blipFill>
          <a:blip r:embed="rId2"/>
          <a:stretch>
            <a:fillRect/>
          </a:stretch>
        </p:blipFill>
        <p:spPr>
          <a:xfrm>
            <a:off x="402291" y="0"/>
            <a:ext cx="5291417" cy="6858000"/>
          </a:xfrm>
        </p:spPr>
      </p:pic>
      <p:pic>
        <p:nvPicPr>
          <p:cNvPr id="7" name="Content Placeholder 6" descr="Graphical user interface, text, application&#10;&#10;Description automatically generated">
            <a:extLst>
              <a:ext uri="{FF2B5EF4-FFF2-40B4-BE49-F238E27FC236}">
                <a16:creationId xmlns:a16="http://schemas.microsoft.com/office/drawing/2014/main" id="{5C5860E9-6ACB-DBB3-3A49-CD39672156C6}"/>
              </a:ext>
            </a:extLst>
          </p:cNvPr>
          <p:cNvPicPr>
            <a:picLocks noGrp="1" noChangeAspect="1"/>
          </p:cNvPicPr>
          <p:nvPr>
            <p:ph sz="half" idx="2"/>
          </p:nvPr>
        </p:nvPicPr>
        <p:blipFill>
          <a:blip r:embed="rId3"/>
          <a:stretch>
            <a:fillRect/>
          </a:stretch>
        </p:blipFill>
        <p:spPr>
          <a:xfrm>
            <a:off x="6096000" y="2369981"/>
            <a:ext cx="6096000" cy="2118037"/>
          </a:xfrm>
        </p:spPr>
      </p:pic>
    </p:spTree>
    <p:extLst>
      <p:ext uri="{BB962C8B-B14F-4D97-AF65-F5344CB8AC3E}">
        <p14:creationId xmlns:p14="http://schemas.microsoft.com/office/powerpoint/2010/main" val="2017210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1: Address Bus (Yellow line) </a:t>
            </a:r>
          </a:p>
        </p:txBody>
      </p:sp>
      <p:sp>
        <p:nvSpPr>
          <p:cNvPr id="3" name="Content Placeholder 2"/>
          <p:cNvSpPr>
            <a:spLocks noGrp="1"/>
          </p:cNvSpPr>
          <p:nvPr>
            <p:ph idx="1"/>
          </p:nvPr>
        </p:nvSpPr>
        <p:spPr>
          <a:xfrm>
            <a:off x="0" y="628650"/>
            <a:ext cx="4506684" cy="6229349"/>
          </a:xfrm>
        </p:spPr>
        <p:txBody>
          <a:bodyPr/>
          <a:lstStyle/>
          <a:p>
            <a:endParaRPr lang="en-GB" dirty="0"/>
          </a:p>
          <a:p>
            <a:r>
              <a:rPr lang="en-GB" dirty="0"/>
              <a:t>When the processor needs to read or write to memory it uses the address bus to specify the physical address. </a:t>
            </a:r>
          </a:p>
          <a:p>
            <a:endParaRPr lang="en-GB" dirty="0"/>
          </a:p>
          <a:p>
            <a:endParaRPr lang="en-GB" dirty="0"/>
          </a:p>
        </p:txBody>
      </p:sp>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393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Data Bus (Green line) </a:t>
            </a:r>
          </a:p>
        </p:txBody>
      </p:sp>
      <p:sp>
        <p:nvSpPr>
          <p:cNvPr id="3" name="Content Placeholder 2"/>
          <p:cNvSpPr>
            <a:spLocks noGrp="1"/>
          </p:cNvSpPr>
          <p:nvPr>
            <p:ph idx="1"/>
          </p:nvPr>
        </p:nvSpPr>
        <p:spPr>
          <a:xfrm>
            <a:off x="0" y="628650"/>
            <a:ext cx="4506684" cy="6229349"/>
          </a:xfrm>
        </p:spPr>
        <p:txBody>
          <a:bodyPr>
            <a:normAutofit fontScale="85000" lnSpcReduction="10000"/>
          </a:bodyPr>
          <a:lstStyle/>
          <a:p>
            <a:r>
              <a:rPr lang="en-GB" dirty="0"/>
              <a:t>The address bus carries where you want to read or write your data, </a:t>
            </a:r>
          </a:p>
          <a:p>
            <a:endParaRPr lang="en-GB" dirty="0"/>
          </a:p>
          <a:p>
            <a:r>
              <a:rPr lang="en-GB" dirty="0"/>
              <a:t>The data bus is used to carry the actual data</a:t>
            </a:r>
          </a:p>
          <a:p>
            <a:endParaRPr lang="en-GB" dirty="0"/>
          </a:p>
          <a:p>
            <a:r>
              <a:rPr lang="en-GB" dirty="0"/>
              <a:t>The processor can go to memory.</a:t>
            </a:r>
          </a:p>
          <a:p>
            <a:endParaRPr lang="en-GB" dirty="0"/>
          </a:p>
          <a:p>
            <a:r>
              <a:rPr lang="en-GB" dirty="0"/>
              <a:t>The memory can go to processor </a:t>
            </a:r>
          </a:p>
          <a:p>
            <a:endParaRPr lang="en-GB" dirty="0"/>
          </a:p>
          <a:p>
            <a:r>
              <a:rPr lang="en-GB" dirty="0"/>
              <a:t>The processor can go to IO</a:t>
            </a:r>
          </a:p>
          <a:p>
            <a:endParaRPr lang="en-GB" dirty="0"/>
          </a:p>
          <a:p>
            <a:r>
              <a:rPr lang="en-GB" dirty="0"/>
              <a:t>The IO can go to processor </a:t>
            </a:r>
          </a:p>
          <a:p>
            <a:endParaRPr lang="en-GB" dirty="0"/>
          </a:p>
          <a:p>
            <a:r>
              <a:rPr lang="en-GB" dirty="0"/>
              <a:t>Its bi-directional</a:t>
            </a:r>
          </a:p>
          <a:p>
            <a:endParaRPr lang="en-GB" dirty="0"/>
          </a:p>
          <a:p>
            <a:endParaRPr lang="en-GB" dirty="0"/>
          </a:p>
          <a:p>
            <a:endParaRPr lang="en-GB" dirty="0"/>
          </a:p>
          <a:p>
            <a:endParaRPr lang="en-GB" dirty="0"/>
          </a:p>
          <a:p>
            <a:endParaRPr lang="en-GB" dirty="0"/>
          </a:p>
          <a:p>
            <a:endParaRPr lang="en-GB" dirty="0"/>
          </a:p>
        </p:txBody>
      </p:sp>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7696200" y="1524000"/>
            <a:ext cx="1016000" cy="0"/>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6604000" y="3011492"/>
            <a:ext cx="2132797" cy="1966908"/>
          </a:xfrm>
          <a:prstGeom prst="bentConnector3">
            <a:avLst>
              <a:gd name="adj1" fmla="val 1172"/>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36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3: Control Bus (Blue line) </a:t>
            </a:r>
          </a:p>
        </p:txBody>
      </p:sp>
      <p:sp>
        <p:nvSpPr>
          <p:cNvPr id="3" name="Content Placeholder 2"/>
          <p:cNvSpPr>
            <a:spLocks noGrp="1"/>
          </p:cNvSpPr>
          <p:nvPr>
            <p:ph idx="1"/>
          </p:nvPr>
        </p:nvSpPr>
        <p:spPr>
          <a:xfrm>
            <a:off x="0" y="628650"/>
            <a:ext cx="4481285" cy="6229349"/>
          </a:xfrm>
        </p:spPr>
        <p:txBody>
          <a:bodyPr>
            <a:normAutofit fontScale="70000" lnSpcReduction="20000"/>
          </a:bodyPr>
          <a:lstStyle/>
          <a:p>
            <a:r>
              <a:rPr lang="en-GB" dirty="0"/>
              <a:t>The control bus carries control signals. </a:t>
            </a:r>
          </a:p>
          <a:p>
            <a:endParaRPr lang="en-GB" dirty="0"/>
          </a:p>
          <a:p>
            <a:r>
              <a:rPr lang="en-GB" dirty="0"/>
              <a:t>It says if the processor is reading or writing from the memory or IO</a:t>
            </a:r>
          </a:p>
          <a:p>
            <a:endParaRPr lang="en-GB" dirty="0"/>
          </a:p>
          <a:p>
            <a:r>
              <a:rPr lang="en-GB" dirty="0"/>
              <a:t>We need the control bus because otherwise there maybe data on the data bus that is trying to read and write at the same time. So the control bus is used to make sure of the timing of the other buses</a:t>
            </a:r>
          </a:p>
          <a:p>
            <a:endParaRPr lang="en-GB" dirty="0"/>
          </a:p>
          <a:p>
            <a:r>
              <a:rPr lang="en-GB" dirty="0"/>
              <a:t>The processor can go to memory.</a:t>
            </a:r>
          </a:p>
          <a:p>
            <a:r>
              <a:rPr lang="en-GB" dirty="0"/>
              <a:t>The memory can go to processor </a:t>
            </a:r>
          </a:p>
          <a:p>
            <a:endParaRPr lang="en-GB" dirty="0"/>
          </a:p>
          <a:p>
            <a:r>
              <a:rPr lang="en-GB" dirty="0"/>
              <a:t>The processor can go to IO</a:t>
            </a:r>
          </a:p>
          <a:p>
            <a:r>
              <a:rPr lang="en-GB" dirty="0"/>
              <a:t>The IO can go to processor </a:t>
            </a:r>
          </a:p>
          <a:p>
            <a:endParaRPr lang="en-GB" dirty="0"/>
          </a:p>
          <a:p>
            <a:r>
              <a:rPr lang="en-GB" dirty="0"/>
              <a:t>Its bi-directional</a:t>
            </a:r>
          </a:p>
          <a:p>
            <a:endParaRPr lang="en-GB" dirty="0"/>
          </a:p>
          <a:p>
            <a:endParaRPr lang="en-GB" dirty="0"/>
          </a:p>
          <a:p>
            <a:endParaRPr lang="en-GB" dirty="0"/>
          </a:p>
          <a:p>
            <a:endParaRPr lang="en-GB" dirty="0"/>
          </a:p>
        </p:txBody>
      </p:sp>
      <p:grpSp>
        <p:nvGrpSpPr>
          <p:cNvPr id="18" name="Group 17"/>
          <p:cNvGrpSpPr/>
          <p:nvPr/>
        </p:nvGrpSpPr>
        <p:grpSpPr>
          <a:xfrm>
            <a:off x="4506685" y="922572"/>
            <a:ext cx="7489374" cy="5656028"/>
            <a:chOff x="4506685" y="922572"/>
            <a:chExt cx="7489374" cy="5656028"/>
          </a:xfrm>
        </p:grpSpPr>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7696200" y="1524000"/>
              <a:ext cx="1016000" cy="0"/>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6527800" y="3036892"/>
              <a:ext cx="2132797" cy="1966908"/>
            </a:xfrm>
            <a:prstGeom prst="bentConnector3">
              <a:avLst>
                <a:gd name="adj1" fmla="val 1172"/>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7742834" y="2064432"/>
              <a:ext cx="1017076" cy="2"/>
            </a:xfrm>
            <a:prstGeom prst="bentConnector3">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7070477" y="3036892"/>
              <a:ext cx="1691720" cy="1682842"/>
            </a:xfrm>
            <a:prstGeom prst="bentConnector3">
              <a:avLst>
                <a:gd name="adj1" fmla="val 1954"/>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0223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6629</Words>
  <Application>Microsoft Macintosh PowerPoint</Application>
  <PresentationFormat>Widescreen</PresentationFormat>
  <Paragraphs>997</Paragraphs>
  <Slides>67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3.1 Computer architecture </vt:lpstr>
      <vt:lpstr>Today</vt:lpstr>
      <vt:lpstr>Von Neumann Architecture </vt:lpstr>
      <vt:lpstr>Von Neumann architecture</vt:lpstr>
      <vt:lpstr>3 parts</vt:lpstr>
      <vt:lpstr>System Bus</vt:lpstr>
      <vt:lpstr>1: Address Bus (Yellow line) </vt:lpstr>
      <vt:lpstr>2: Data Bus (Green line) </vt:lpstr>
      <vt:lpstr>3: Control Bus (Blue line) </vt:lpstr>
      <vt:lpstr>System Bus</vt:lpstr>
      <vt:lpstr>Three Letters</vt:lpstr>
      <vt:lpstr>All the parts we will learn about:</vt:lpstr>
      <vt:lpstr>Registers</vt:lpstr>
      <vt:lpstr>Inside the CPU – The ALU</vt:lpstr>
      <vt:lpstr>Inside the ALU - ACC</vt:lpstr>
      <vt:lpstr>Inside the CPU – MAR</vt:lpstr>
      <vt:lpstr>Inside the CPU – MDR</vt:lpstr>
      <vt:lpstr>Inside the CPU – MAR and MDR </vt:lpstr>
      <vt:lpstr>Inside the CPU - IX</vt:lpstr>
      <vt:lpstr>Inside the CPU – IX – Index Register</vt:lpstr>
      <vt:lpstr>Inside the CPU - CU</vt:lpstr>
      <vt:lpstr>Inside the CPU - CU</vt:lpstr>
      <vt:lpstr>Inside the Control Unit – PC - Program Counter</vt:lpstr>
      <vt:lpstr>Inside the Control Unit – CIR – Current Instruction Register</vt:lpstr>
      <vt:lpstr>Inside the Control Unit – SR – Status Register</vt:lpstr>
      <vt:lpstr>So we have:</vt:lpstr>
      <vt:lpstr>Status Register</vt:lpstr>
      <vt:lpstr>Status Register</vt:lpstr>
      <vt:lpstr>Status Register</vt:lpstr>
      <vt:lpstr>Status Register - Flags</vt:lpstr>
      <vt:lpstr>Immediate Access Store IAS</vt:lpstr>
      <vt:lpstr>Group Names</vt:lpstr>
      <vt:lpstr>Today</vt:lpstr>
      <vt:lpstr>But how does a computer do things</vt:lpstr>
      <vt:lpstr>Little Man Computer</vt:lpstr>
      <vt:lpstr>LMC Codes</vt:lpstr>
      <vt:lpstr>PowerPoint Presentation</vt:lpstr>
      <vt:lpstr>Example Code</vt:lpstr>
      <vt:lpstr>LMC Task</vt:lpstr>
      <vt:lpstr>Codes</vt:lpstr>
      <vt:lpstr>Types of Computer</vt:lpstr>
      <vt:lpstr>Computer Speed</vt:lpstr>
      <vt:lpstr>System Clock / Clock Speed / CPU Clock</vt:lpstr>
      <vt:lpstr>So that’s it right….</vt:lpstr>
      <vt:lpstr>Bus Speed and Width</vt:lpstr>
      <vt:lpstr>Cache Memory</vt:lpstr>
      <vt:lpstr>Processor Type and Cores (and threads)</vt:lpstr>
      <vt:lpstr>Processor Cores</vt:lpstr>
      <vt:lpstr>Processor Threads </vt:lpstr>
      <vt:lpstr>Today</vt:lpstr>
      <vt:lpstr>Fetch Decode Execute Cycle</vt:lpstr>
      <vt:lpstr>Video Questions</vt:lpstr>
      <vt:lpstr>PowerPoint Presentation</vt:lpstr>
      <vt:lpstr>Task</vt:lpstr>
      <vt:lpstr>Task</vt:lpstr>
      <vt:lpstr>Fetch (Get)</vt:lpstr>
      <vt:lpstr>Decode</vt:lpstr>
      <vt:lpstr>Execute </vt:lpstr>
      <vt:lpstr>Register Transfer Notation </vt:lpstr>
      <vt:lpstr>Task</vt:lpstr>
      <vt:lpstr>Answers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3.1 Computer architecture </dc:title>
  <dc:creator>amar anwar</dc:creator>
  <cp:lastModifiedBy>AMAR ANWAR</cp:lastModifiedBy>
  <cp:revision>4</cp:revision>
  <dcterms:created xsi:type="dcterms:W3CDTF">2021-01-20T07:21:04Z</dcterms:created>
  <dcterms:modified xsi:type="dcterms:W3CDTF">2023-03-14T00:50:25Z</dcterms:modified>
</cp:coreProperties>
</file>